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2" r:id="rId4"/>
    <p:sldId id="263" r:id="rId5"/>
    <p:sldId id="264" r:id="rId6"/>
    <p:sldId id="269" r:id="rId7"/>
    <p:sldId id="265" r:id="rId8"/>
    <p:sldId id="271" r:id="rId9"/>
    <p:sldId id="266" r:id="rId10"/>
    <p:sldId id="268" r:id="rId11"/>
    <p:sldId id="272" r:id="rId12"/>
    <p:sldId id="267" r:id="rId13"/>
    <p:sldId id="273" r:id="rId14"/>
    <p:sldId id="270" r:id="rId15"/>
    <p:sldId id="276" r:id="rId16"/>
    <p:sldId id="280" r:id="rId17"/>
    <p:sldId id="274" r:id="rId18"/>
    <p:sldId id="275" r:id="rId19"/>
    <p:sldId id="277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7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389329-EC89-40D0-926E-CBC24D7868A1}" v="66" dt="2023-06-03T07:05:15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hijit.stfc@hotmail.com" userId="14078d40fcee62e8" providerId="LiveId" clId="{12389329-EC89-40D0-926E-CBC24D7868A1}"/>
    <pc:docChg chg="undo custSel addSld delSld modSld sldOrd">
      <pc:chgData name="abhijit.stfc@hotmail.com" userId="14078d40fcee62e8" providerId="LiveId" clId="{12389329-EC89-40D0-926E-CBC24D7868A1}" dt="2023-06-03T07:12:17.890" v="734" actId="113"/>
      <pc:docMkLst>
        <pc:docMk/>
      </pc:docMkLst>
      <pc:sldChg chg="addSp delSp modSp mod">
        <pc:chgData name="abhijit.stfc@hotmail.com" userId="14078d40fcee62e8" providerId="LiveId" clId="{12389329-EC89-40D0-926E-CBC24D7868A1}" dt="2023-06-03T06:55:43.652" v="63" actId="1076"/>
        <pc:sldMkLst>
          <pc:docMk/>
          <pc:sldMk cId="1311866332" sldId="256"/>
        </pc:sldMkLst>
        <pc:spChg chg="del">
          <ac:chgData name="abhijit.stfc@hotmail.com" userId="14078d40fcee62e8" providerId="LiveId" clId="{12389329-EC89-40D0-926E-CBC24D7868A1}" dt="2023-06-03T06:42:51.288" v="0" actId="478"/>
          <ac:spMkLst>
            <pc:docMk/>
            <pc:sldMk cId="1311866332" sldId="256"/>
            <ac:spMk id="2" creationId="{B97C1774-5868-30E5-F844-4AF3A39BE476}"/>
          </ac:spMkLst>
        </pc:spChg>
        <pc:spChg chg="add mod">
          <ac:chgData name="abhijit.stfc@hotmail.com" userId="14078d40fcee62e8" providerId="LiveId" clId="{12389329-EC89-40D0-926E-CBC24D7868A1}" dt="2023-06-03T06:50:17.017" v="36" actId="20577"/>
          <ac:spMkLst>
            <pc:docMk/>
            <pc:sldMk cId="1311866332" sldId="256"/>
            <ac:spMk id="3" creationId="{36776AEB-2594-7711-311A-C36C309F214A}"/>
          </ac:spMkLst>
        </pc:spChg>
        <pc:picChg chg="mod">
          <ac:chgData name="abhijit.stfc@hotmail.com" userId="14078d40fcee62e8" providerId="LiveId" clId="{12389329-EC89-40D0-926E-CBC24D7868A1}" dt="2023-06-03T06:48:16.251" v="19" actId="1076"/>
          <ac:picMkLst>
            <pc:docMk/>
            <pc:sldMk cId="1311866332" sldId="256"/>
            <ac:picMk id="6" creationId="{7902CC4A-F3D6-8462-B4D9-D00830B468D7}"/>
          </ac:picMkLst>
        </pc:picChg>
        <pc:picChg chg="add mod">
          <ac:chgData name="abhijit.stfc@hotmail.com" userId="14078d40fcee62e8" providerId="LiveId" clId="{12389329-EC89-40D0-926E-CBC24D7868A1}" dt="2023-06-03T06:55:43.652" v="63" actId="1076"/>
          <ac:picMkLst>
            <pc:docMk/>
            <pc:sldMk cId="1311866332" sldId="256"/>
            <ac:picMk id="14338" creationId="{88C2DA42-0962-DE95-9382-946B06CFE35A}"/>
          </ac:picMkLst>
        </pc:picChg>
        <pc:picChg chg="add del mod">
          <ac:chgData name="abhijit.stfc@hotmail.com" userId="14078d40fcee62e8" providerId="LiveId" clId="{12389329-EC89-40D0-926E-CBC24D7868A1}" dt="2023-06-03T06:49:58.747" v="26" actId="478"/>
          <ac:picMkLst>
            <pc:docMk/>
            <pc:sldMk cId="1311866332" sldId="256"/>
            <ac:picMk id="14340" creationId="{524B7F3D-23A5-731E-703A-14AEBCD37C32}"/>
          </ac:picMkLst>
        </pc:picChg>
      </pc:sldChg>
      <pc:sldChg chg="del">
        <pc:chgData name="abhijit.stfc@hotmail.com" userId="14078d40fcee62e8" providerId="LiveId" clId="{12389329-EC89-40D0-926E-CBC24D7868A1}" dt="2023-06-03T07:04:38.730" v="84" actId="47"/>
        <pc:sldMkLst>
          <pc:docMk/>
          <pc:sldMk cId="4266285050" sldId="278"/>
        </pc:sldMkLst>
      </pc:sldChg>
      <pc:sldChg chg="addSp delSp modSp mod">
        <pc:chgData name="abhijit.stfc@hotmail.com" userId="14078d40fcee62e8" providerId="LiveId" clId="{12389329-EC89-40D0-926E-CBC24D7868A1}" dt="2023-06-03T07:05:22.315" v="103" actId="20577"/>
        <pc:sldMkLst>
          <pc:docMk/>
          <pc:sldMk cId="924915008" sldId="279"/>
        </pc:sldMkLst>
        <pc:spChg chg="add del mod">
          <ac:chgData name="abhijit.stfc@hotmail.com" userId="14078d40fcee62e8" providerId="LiveId" clId="{12389329-EC89-40D0-926E-CBC24D7868A1}" dt="2023-06-03T07:05:07.038" v="87" actId="478"/>
          <ac:spMkLst>
            <pc:docMk/>
            <pc:sldMk cId="924915008" sldId="279"/>
            <ac:spMk id="4" creationId="{2E9BB3CB-BF5D-A680-D04A-E305F0D018E7}"/>
          </ac:spMkLst>
        </pc:spChg>
        <pc:spChg chg="add del mod">
          <ac:chgData name="abhijit.stfc@hotmail.com" userId="14078d40fcee62e8" providerId="LiveId" clId="{12389329-EC89-40D0-926E-CBC24D7868A1}" dt="2023-06-03T07:05:07.044" v="89"/>
          <ac:spMkLst>
            <pc:docMk/>
            <pc:sldMk cId="924915008" sldId="279"/>
            <ac:spMk id="6" creationId="{1CD33331-1F37-4927-C206-B07861E34412}"/>
          </ac:spMkLst>
        </pc:spChg>
        <pc:spChg chg="add mod">
          <ac:chgData name="abhijit.stfc@hotmail.com" userId="14078d40fcee62e8" providerId="LiveId" clId="{12389329-EC89-40D0-926E-CBC24D7868A1}" dt="2023-06-03T07:05:22.315" v="103" actId="20577"/>
          <ac:spMkLst>
            <pc:docMk/>
            <pc:sldMk cId="924915008" sldId="279"/>
            <ac:spMk id="7" creationId="{18AB7E95-6251-D8C6-5884-471C30E5FD49}"/>
          </ac:spMkLst>
        </pc:spChg>
        <pc:picChg chg="del mod">
          <ac:chgData name="abhijit.stfc@hotmail.com" userId="14078d40fcee62e8" providerId="LiveId" clId="{12389329-EC89-40D0-926E-CBC24D7868A1}" dt="2023-06-03T07:04:35.572" v="83" actId="478"/>
          <ac:picMkLst>
            <pc:docMk/>
            <pc:sldMk cId="924915008" sldId="279"/>
            <ac:picMk id="3" creationId="{3288662B-F8C3-DF2A-0C14-FC7E2D34ECD2}"/>
          </ac:picMkLst>
        </pc:picChg>
      </pc:sldChg>
      <pc:sldChg chg="addSp modSp ord">
        <pc:chgData name="abhijit.stfc@hotmail.com" userId="14078d40fcee62e8" providerId="LiveId" clId="{12389329-EC89-40D0-926E-CBC24D7868A1}" dt="2023-06-03T07:03:42.931" v="71"/>
        <pc:sldMkLst>
          <pc:docMk/>
          <pc:sldMk cId="3480156451" sldId="280"/>
        </pc:sldMkLst>
        <pc:picChg chg="add mod">
          <ac:chgData name="abhijit.stfc@hotmail.com" userId="14078d40fcee62e8" providerId="LiveId" clId="{12389329-EC89-40D0-926E-CBC24D7868A1}" dt="2023-06-03T07:03:33.046" v="69" actId="14100"/>
          <ac:picMkLst>
            <pc:docMk/>
            <pc:sldMk cId="3480156451" sldId="280"/>
            <ac:picMk id="15362" creationId="{5E32E6CF-1D55-64BD-4744-CF64A2C447DA}"/>
          </ac:picMkLst>
        </pc:picChg>
      </pc:sldChg>
      <pc:sldChg chg="addSp delSp modSp add mod">
        <pc:chgData name="abhijit.stfc@hotmail.com" userId="14078d40fcee62e8" providerId="LiveId" clId="{12389329-EC89-40D0-926E-CBC24D7868A1}" dt="2023-06-03T07:12:17.890" v="734" actId="113"/>
        <pc:sldMkLst>
          <pc:docMk/>
          <pc:sldMk cId="1082605650" sldId="281"/>
        </pc:sldMkLst>
        <pc:spChg chg="add mod">
          <ac:chgData name="abhijit.stfc@hotmail.com" userId="14078d40fcee62e8" providerId="LiveId" clId="{12389329-EC89-40D0-926E-CBC24D7868A1}" dt="2023-06-03T06:53:30.188" v="55"/>
          <ac:spMkLst>
            <pc:docMk/>
            <pc:sldMk cId="1082605650" sldId="281"/>
            <ac:spMk id="3" creationId="{1651C0E2-1743-8B25-3BE8-CB8132589D78}"/>
          </ac:spMkLst>
        </pc:spChg>
        <pc:spChg chg="add mod">
          <ac:chgData name="abhijit.stfc@hotmail.com" userId="14078d40fcee62e8" providerId="LiveId" clId="{12389329-EC89-40D0-926E-CBC24D7868A1}" dt="2023-06-03T07:12:17.890" v="734" actId="113"/>
          <ac:spMkLst>
            <pc:docMk/>
            <pc:sldMk cId="1082605650" sldId="281"/>
            <ac:spMk id="8" creationId="{BA90DF60-4823-0F52-4CFB-83D758AD83F7}"/>
          </ac:spMkLst>
        </pc:spChg>
        <pc:graphicFrameChg chg="add del mod modGraphic">
          <ac:chgData name="abhijit.stfc@hotmail.com" userId="14078d40fcee62e8" providerId="LiveId" clId="{12389329-EC89-40D0-926E-CBC24D7868A1}" dt="2023-06-03T06:53:31.118" v="56" actId="1032"/>
          <ac:graphicFrameMkLst>
            <pc:docMk/>
            <pc:sldMk cId="1082605650" sldId="281"/>
            <ac:graphicFrameMk id="2" creationId="{7BC1356B-5B31-AF9A-A468-EB6636AA5E9E}"/>
          </ac:graphicFrameMkLst>
        </pc:graphicFrameChg>
        <pc:graphicFrameChg chg="add del modGraphic">
          <ac:chgData name="abhijit.stfc@hotmail.com" userId="14078d40fcee62e8" providerId="LiveId" clId="{12389329-EC89-40D0-926E-CBC24D7868A1}" dt="2023-06-03T07:06:22.742" v="105" actId="1032"/>
          <ac:graphicFrameMkLst>
            <pc:docMk/>
            <pc:sldMk cId="1082605650" sldId="281"/>
            <ac:graphicFrameMk id="5" creationId="{C94A2B4E-3C16-8DDA-90F3-2FEBC5AA0B0A}"/>
          </ac:graphicFrameMkLst>
        </pc:graphicFrameChg>
        <pc:graphicFrameChg chg="add del modGraphic">
          <ac:chgData name="abhijit.stfc@hotmail.com" userId="14078d40fcee62e8" providerId="LiveId" clId="{12389329-EC89-40D0-926E-CBC24D7868A1}" dt="2023-06-03T07:07:03.922" v="107" actId="1032"/>
          <ac:graphicFrameMkLst>
            <pc:docMk/>
            <pc:sldMk cId="1082605650" sldId="281"/>
            <ac:graphicFrameMk id="7" creationId="{5D21F8AB-7931-6F4E-3755-83AAF759D1F1}"/>
          </ac:graphicFrameMkLst>
        </pc:graphicFrameChg>
      </pc:sldChg>
      <pc:sldChg chg="new del">
        <pc:chgData name="abhijit.stfc@hotmail.com" userId="14078d40fcee62e8" providerId="LiveId" clId="{12389329-EC89-40D0-926E-CBC24D7868A1}" dt="2023-06-03T06:42:56.959" v="2" actId="680"/>
        <pc:sldMkLst>
          <pc:docMk/>
          <pc:sldMk cId="1299501349" sldId="28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905BA-DA73-4672-8938-52360BB31971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09EF46B-6EF9-44B1-8B3A-1AEAACD571D6}">
      <dgm:prSet phldrT="[Text]"/>
      <dgm:spPr/>
      <dgm:t>
        <a:bodyPr/>
        <a:lstStyle/>
        <a:p>
          <a:r>
            <a:rPr lang="en-US" dirty="0"/>
            <a:t>Trading, Profit &amp; Loss A/C</a:t>
          </a:r>
          <a:endParaRPr lang="en-IN" dirty="0"/>
        </a:p>
      </dgm:t>
    </dgm:pt>
    <dgm:pt modelId="{644283D4-06D3-4D45-81AC-7BAA4AF466DB}" type="parTrans" cxnId="{B7200423-EDCF-43FE-B83C-1A8D85E6986E}">
      <dgm:prSet/>
      <dgm:spPr/>
      <dgm:t>
        <a:bodyPr/>
        <a:lstStyle/>
        <a:p>
          <a:endParaRPr lang="en-IN"/>
        </a:p>
      </dgm:t>
    </dgm:pt>
    <dgm:pt modelId="{5321B54B-246E-4797-8C0C-41D0CA6B43E4}" type="sibTrans" cxnId="{B7200423-EDCF-43FE-B83C-1A8D85E6986E}">
      <dgm:prSet/>
      <dgm:spPr/>
      <dgm:t>
        <a:bodyPr/>
        <a:lstStyle/>
        <a:p>
          <a:endParaRPr lang="en-IN"/>
        </a:p>
      </dgm:t>
    </dgm:pt>
    <dgm:pt modelId="{03CA4BB5-F071-490B-B2E4-33A15DF0BC12}">
      <dgm:prSet phldrT="[Text]"/>
      <dgm:spPr/>
      <dgm:t>
        <a:bodyPr/>
        <a:lstStyle/>
        <a:p>
          <a:r>
            <a:rPr lang="en-US" dirty="0"/>
            <a:t>Company’s revenue, expense, Net Profit or Net Loss</a:t>
          </a:r>
          <a:endParaRPr lang="en-IN" dirty="0"/>
        </a:p>
      </dgm:t>
    </dgm:pt>
    <dgm:pt modelId="{BB0B2ADF-EAA7-475D-8D43-CC931DB4C7EB}" type="parTrans" cxnId="{C514179D-64F8-496C-BC41-F0F3B7E5EABD}">
      <dgm:prSet/>
      <dgm:spPr/>
      <dgm:t>
        <a:bodyPr/>
        <a:lstStyle/>
        <a:p>
          <a:endParaRPr lang="en-IN"/>
        </a:p>
      </dgm:t>
    </dgm:pt>
    <dgm:pt modelId="{3ABFAB21-C8A1-48AC-ADB5-50BE62709B5A}" type="sibTrans" cxnId="{C514179D-64F8-496C-BC41-F0F3B7E5EABD}">
      <dgm:prSet/>
      <dgm:spPr/>
      <dgm:t>
        <a:bodyPr/>
        <a:lstStyle/>
        <a:p>
          <a:endParaRPr lang="en-IN"/>
        </a:p>
      </dgm:t>
    </dgm:pt>
    <dgm:pt modelId="{9E6AE93C-FA87-451C-9F8E-8AC9F18FCA2F}">
      <dgm:prSet phldrT="[Text]"/>
      <dgm:spPr/>
      <dgm:t>
        <a:bodyPr/>
        <a:lstStyle/>
        <a:p>
          <a:r>
            <a:rPr lang="en-US" dirty="0"/>
            <a:t>Balance Sheet</a:t>
          </a:r>
          <a:endParaRPr lang="en-IN" dirty="0"/>
        </a:p>
      </dgm:t>
    </dgm:pt>
    <dgm:pt modelId="{34C0FC7E-D94A-4D8E-AA22-5918F731B8A4}" type="parTrans" cxnId="{B435E630-D19F-4254-BD96-BC89D0E4F7BC}">
      <dgm:prSet/>
      <dgm:spPr/>
      <dgm:t>
        <a:bodyPr/>
        <a:lstStyle/>
        <a:p>
          <a:endParaRPr lang="en-IN"/>
        </a:p>
      </dgm:t>
    </dgm:pt>
    <dgm:pt modelId="{DDA5D4C0-F2CA-4901-9809-17FA9C1A500F}" type="sibTrans" cxnId="{B435E630-D19F-4254-BD96-BC89D0E4F7BC}">
      <dgm:prSet/>
      <dgm:spPr/>
      <dgm:t>
        <a:bodyPr/>
        <a:lstStyle/>
        <a:p>
          <a:endParaRPr lang="en-IN"/>
        </a:p>
      </dgm:t>
    </dgm:pt>
    <dgm:pt modelId="{D1799EFA-0D94-4293-AFDC-CFA7FB7D9BC1}">
      <dgm:prSet phldrT="[Text]"/>
      <dgm:spPr/>
      <dgm:t>
        <a:bodyPr/>
        <a:lstStyle/>
        <a:p>
          <a:r>
            <a:rPr lang="en-US" dirty="0"/>
            <a:t>Statement of Financial Position on a particular day and the components are Asset, Liabilities and Net-worth</a:t>
          </a:r>
          <a:endParaRPr lang="en-IN" dirty="0"/>
        </a:p>
      </dgm:t>
    </dgm:pt>
    <dgm:pt modelId="{68A0FBFA-79D7-4533-B1C1-B51231EBD51E}" type="parTrans" cxnId="{7BDD6926-270E-4549-8F0D-B266F7A53D28}">
      <dgm:prSet/>
      <dgm:spPr/>
      <dgm:t>
        <a:bodyPr/>
        <a:lstStyle/>
        <a:p>
          <a:endParaRPr lang="en-IN"/>
        </a:p>
      </dgm:t>
    </dgm:pt>
    <dgm:pt modelId="{7AFE2CDA-E99F-4800-9FB4-70ADF5A701D8}" type="sibTrans" cxnId="{7BDD6926-270E-4549-8F0D-B266F7A53D28}">
      <dgm:prSet/>
      <dgm:spPr/>
      <dgm:t>
        <a:bodyPr/>
        <a:lstStyle/>
        <a:p>
          <a:endParaRPr lang="en-IN"/>
        </a:p>
      </dgm:t>
    </dgm:pt>
    <dgm:pt modelId="{1F48699F-1D6F-45F8-97B2-5ADAACFAB00E}">
      <dgm:prSet phldrT="[Text]"/>
      <dgm:spPr/>
      <dgm:t>
        <a:bodyPr/>
        <a:lstStyle/>
        <a:p>
          <a:r>
            <a:rPr lang="en-US" dirty="0"/>
            <a:t>Cash Flow Statement</a:t>
          </a:r>
          <a:endParaRPr lang="en-IN" dirty="0"/>
        </a:p>
      </dgm:t>
    </dgm:pt>
    <dgm:pt modelId="{5C13BEEC-DB62-46E5-86D0-69B26AF7BB02}" type="parTrans" cxnId="{80E0A4A1-CC10-4E17-B03D-19210B58757B}">
      <dgm:prSet/>
      <dgm:spPr/>
      <dgm:t>
        <a:bodyPr/>
        <a:lstStyle/>
        <a:p>
          <a:endParaRPr lang="en-IN"/>
        </a:p>
      </dgm:t>
    </dgm:pt>
    <dgm:pt modelId="{C73CFD6F-1AA4-42A7-9E01-B90D23961C96}" type="sibTrans" cxnId="{80E0A4A1-CC10-4E17-B03D-19210B58757B}">
      <dgm:prSet/>
      <dgm:spPr/>
      <dgm:t>
        <a:bodyPr/>
        <a:lstStyle/>
        <a:p>
          <a:endParaRPr lang="en-IN"/>
        </a:p>
      </dgm:t>
    </dgm:pt>
    <dgm:pt modelId="{E1D7CA51-C5E3-4D24-A349-B29F6BA2722A}">
      <dgm:prSet phldrT="[Text]"/>
      <dgm:spPr/>
      <dgm:t>
        <a:bodyPr/>
        <a:lstStyle/>
        <a:p>
          <a:r>
            <a:rPr lang="en-US" b="0" i="0" dirty="0"/>
            <a:t>A cash flow statement is a financial statement that provides information about the cash inflows and outflows.</a:t>
          </a:r>
        </a:p>
        <a:p>
          <a:r>
            <a:rPr lang="en-US" b="0" i="0" dirty="0"/>
            <a:t>It has 3 Components-  </a:t>
          </a:r>
        </a:p>
        <a:p>
          <a:r>
            <a:rPr lang="en-US" b="0" i="0" dirty="0"/>
            <a:t>(</a:t>
          </a:r>
          <a:r>
            <a:rPr lang="en-US" b="0" i="0" dirty="0" err="1"/>
            <a:t>i</a:t>
          </a:r>
          <a:r>
            <a:rPr lang="en-US" b="0" i="0" dirty="0"/>
            <a:t>) Cash flow from Operating activity, </a:t>
          </a:r>
        </a:p>
        <a:p>
          <a:r>
            <a:rPr lang="en-US" b="0" i="0" dirty="0"/>
            <a:t>(ii) Cash flow from Investing activity </a:t>
          </a:r>
        </a:p>
        <a:p>
          <a:r>
            <a:rPr lang="en-US" b="0" i="0" dirty="0"/>
            <a:t>(iii) Cash Flow from Financing activity</a:t>
          </a:r>
          <a:endParaRPr lang="en-IN" dirty="0"/>
        </a:p>
      </dgm:t>
    </dgm:pt>
    <dgm:pt modelId="{AE2C349F-1B21-45AC-9C22-38E4F6D50E46}" type="parTrans" cxnId="{823C7DC8-AA04-441F-8D13-61585F136EB3}">
      <dgm:prSet/>
      <dgm:spPr/>
      <dgm:t>
        <a:bodyPr/>
        <a:lstStyle/>
        <a:p>
          <a:endParaRPr lang="en-IN"/>
        </a:p>
      </dgm:t>
    </dgm:pt>
    <dgm:pt modelId="{9C2545CC-52EE-4FF5-987D-7FB15BD78210}" type="sibTrans" cxnId="{823C7DC8-AA04-441F-8D13-61585F136EB3}">
      <dgm:prSet/>
      <dgm:spPr/>
      <dgm:t>
        <a:bodyPr/>
        <a:lstStyle/>
        <a:p>
          <a:endParaRPr lang="en-IN"/>
        </a:p>
      </dgm:t>
    </dgm:pt>
    <dgm:pt modelId="{49105CDC-9369-4FC6-B9C8-C7AC93A64138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It is structured into two components- Trading Account, Profit &amp; Loss Account</a:t>
          </a:r>
          <a:endParaRPr lang="en-IN" dirty="0"/>
        </a:p>
      </dgm:t>
    </dgm:pt>
    <dgm:pt modelId="{1E366D26-8433-4F57-8926-6562CEED3FD8}" type="parTrans" cxnId="{970C3AAE-77C4-4B32-8424-80613265F2B9}">
      <dgm:prSet/>
      <dgm:spPr/>
      <dgm:t>
        <a:bodyPr/>
        <a:lstStyle/>
        <a:p>
          <a:endParaRPr lang="en-IN"/>
        </a:p>
      </dgm:t>
    </dgm:pt>
    <dgm:pt modelId="{EF7F3951-2879-4438-A5F2-7DC7AFDF0C7A}" type="sibTrans" cxnId="{970C3AAE-77C4-4B32-8424-80613265F2B9}">
      <dgm:prSet/>
      <dgm:spPr/>
      <dgm:t>
        <a:bodyPr/>
        <a:lstStyle/>
        <a:p>
          <a:endParaRPr lang="en-IN"/>
        </a:p>
      </dgm:t>
    </dgm:pt>
    <dgm:pt modelId="{B787FD15-10EB-4262-8B9D-87B66265A1BA}" type="pres">
      <dgm:prSet presAssocID="{F3A905BA-DA73-4672-8938-52360BB31971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8E14684C-C7D9-4A0D-941C-6F1428F4803A}" type="pres">
      <dgm:prSet presAssocID="{1F48699F-1D6F-45F8-97B2-5ADAACFAB00E}" presName="ChildAccent3" presStyleCnt="0"/>
      <dgm:spPr/>
    </dgm:pt>
    <dgm:pt modelId="{887563AF-AF1D-4E9B-8F29-BCD220F1381F}" type="pres">
      <dgm:prSet presAssocID="{1F48699F-1D6F-45F8-97B2-5ADAACFAB00E}" presName="ChildAccent" presStyleLbl="alignImgPlace1" presStyleIdx="0" presStyleCnt="3"/>
      <dgm:spPr/>
    </dgm:pt>
    <dgm:pt modelId="{9B8944C1-88E1-4A25-8F55-9C31CA8E82A7}" type="pres">
      <dgm:prSet presAssocID="{1F48699F-1D6F-45F8-97B2-5ADAACFAB00E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F729886-9C3E-44D7-A7C3-DAF3C0988C4B}" type="pres">
      <dgm:prSet presAssocID="{1F48699F-1D6F-45F8-97B2-5ADAACFAB00E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</dgm:pt>
    <dgm:pt modelId="{9ACAEDE3-ABFD-4F63-99DC-CE04129F2C54}" type="pres">
      <dgm:prSet presAssocID="{9E6AE93C-FA87-451C-9F8E-8AC9F18FCA2F}" presName="ChildAccent2" presStyleCnt="0"/>
      <dgm:spPr/>
    </dgm:pt>
    <dgm:pt modelId="{0904DA56-704A-462A-9F5E-89870D770BDA}" type="pres">
      <dgm:prSet presAssocID="{9E6AE93C-FA87-451C-9F8E-8AC9F18FCA2F}" presName="ChildAccent" presStyleLbl="alignImgPlace1" presStyleIdx="1" presStyleCnt="3" custLinFactNeighborX="15" custLinFactNeighborY="-783"/>
      <dgm:spPr/>
    </dgm:pt>
    <dgm:pt modelId="{236A6ABD-37B4-44A4-B97D-3935F5CF5555}" type="pres">
      <dgm:prSet presAssocID="{9E6AE93C-FA87-451C-9F8E-8AC9F18FCA2F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20389F0-9B23-4BDC-8740-43E5EF73C424}" type="pres">
      <dgm:prSet presAssocID="{9E6AE93C-FA87-451C-9F8E-8AC9F18FCA2F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</dgm:pt>
    <dgm:pt modelId="{06DC375B-50A2-463A-A81C-803967A2636D}" type="pres">
      <dgm:prSet presAssocID="{C09EF46B-6EF9-44B1-8B3A-1AEAACD571D6}" presName="ChildAccent1" presStyleCnt="0"/>
      <dgm:spPr/>
    </dgm:pt>
    <dgm:pt modelId="{6FF592A5-5B1A-4F4E-BF2F-0E5FAF4E2F0E}" type="pres">
      <dgm:prSet presAssocID="{C09EF46B-6EF9-44B1-8B3A-1AEAACD571D6}" presName="ChildAccent" presStyleLbl="alignImgPlace1" presStyleIdx="2" presStyleCnt="3"/>
      <dgm:spPr/>
    </dgm:pt>
    <dgm:pt modelId="{236210FA-B002-49B1-80B5-AB31F5FDAB6D}" type="pres">
      <dgm:prSet presAssocID="{C09EF46B-6EF9-44B1-8B3A-1AEAACD571D6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085C6A5-1CC0-4B18-B7BF-4D2F2485A14E}" type="pres">
      <dgm:prSet presAssocID="{C09EF46B-6EF9-44B1-8B3A-1AEAACD571D6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</dgm:pt>
  </dgm:ptLst>
  <dgm:cxnLst>
    <dgm:cxn modelId="{B7200423-EDCF-43FE-B83C-1A8D85E6986E}" srcId="{F3A905BA-DA73-4672-8938-52360BB31971}" destId="{C09EF46B-6EF9-44B1-8B3A-1AEAACD571D6}" srcOrd="0" destOrd="0" parTransId="{644283D4-06D3-4D45-81AC-7BAA4AF466DB}" sibTransId="{5321B54B-246E-4797-8C0C-41D0CA6B43E4}"/>
    <dgm:cxn modelId="{7BDD6926-270E-4549-8F0D-B266F7A53D28}" srcId="{9E6AE93C-FA87-451C-9F8E-8AC9F18FCA2F}" destId="{D1799EFA-0D94-4293-AFDC-CFA7FB7D9BC1}" srcOrd="0" destOrd="0" parTransId="{68A0FBFA-79D7-4533-B1C1-B51231EBD51E}" sibTransId="{7AFE2CDA-E99F-4800-9FB4-70ADF5A701D8}"/>
    <dgm:cxn modelId="{A990CA28-EBFB-4CAD-B294-961B49C2F35B}" type="presOf" srcId="{03CA4BB5-F071-490B-B2E4-33A15DF0BC12}" destId="{236210FA-B002-49B1-80B5-AB31F5FDAB6D}" srcOrd="1" destOrd="0" presId="urn:microsoft.com/office/officeart/2011/layout/InterconnectedBlockProcess"/>
    <dgm:cxn modelId="{B435E630-D19F-4254-BD96-BC89D0E4F7BC}" srcId="{F3A905BA-DA73-4672-8938-52360BB31971}" destId="{9E6AE93C-FA87-451C-9F8E-8AC9F18FCA2F}" srcOrd="1" destOrd="0" parTransId="{34C0FC7E-D94A-4D8E-AA22-5918F731B8A4}" sibTransId="{DDA5D4C0-F2CA-4901-9809-17FA9C1A500F}"/>
    <dgm:cxn modelId="{81736348-548E-4495-B78F-122A49FFA0F2}" type="presOf" srcId="{9E6AE93C-FA87-451C-9F8E-8AC9F18FCA2F}" destId="{A20389F0-9B23-4BDC-8740-43E5EF73C424}" srcOrd="0" destOrd="0" presId="urn:microsoft.com/office/officeart/2011/layout/InterconnectedBlockProcess"/>
    <dgm:cxn modelId="{B927154D-185B-45B8-B2BE-98D71705C971}" type="presOf" srcId="{C09EF46B-6EF9-44B1-8B3A-1AEAACD571D6}" destId="{1085C6A5-1CC0-4B18-B7BF-4D2F2485A14E}" srcOrd="0" destOrd="0" presId="urn:microsoft.com/office/officeart/2011/layout/InterconnectedBlockProcess"/>
    <dgm:cxn modelId="{97A6E94E-6D26-43E4-96C7-FD19F0CC2591}" type="presOf" srcId="{49105CDC-9369-4FC6-B9C8-C7AC93A64138}" destId="{236210FA-B002-49B1-80B5-AB31F5FDAB6D}" srcOrd="1" destOrd="1" presId="urn:microsoft.com/office/officeart/2011/layout/InterconnectedBlockProcess"/>
    <dgm:cxn modelId="{44D53755-8423-4CC8-A8D6-BB8A0144EF02}" type="presOf" srcId="{E1D7CA51-C5E3-4D24-A349-B29F6BA2722A}" destId="{9B8944C1-88E1-4A25-8F55-9C31CA8E82A7}" srcOrd="1" destOrd="0" presId="urn:microsoft.com/office/officeart/2011/layout/InterconnectedBlockProcess"/>
    <dgm:cxn modelId="{F61F4C78-CC07-4264-A8F4-1500B51E4FF1}" type="presOf" srcId="{E1D7CA51-C5E3-4D24-A349-B29F6BA2722A}" destId="{887563AF-AF1D-4E9B-8F29-BCD220F1381F}" srcOrd="0" destOrd="0" presId="urn:microsoft.com/office/officeart/2011/layout/InterconnectedBlockProcess"/>
    <dgm:cxn modelId="{B9D7237D-A444-44CF-9657-CE66F3A86669}" type="presOf" srcId="{D1799EFA-0D94-4293-AFDC-CFA7FB7D9BC1}" destId="{0904DA56-704A-462A-9F5E-89870D770BDA}" srcOrd="0" destOrd="0" presId="urn:microsoft.com/office/officeart/2011/layout/InterconnectedBlockProcess"/>
    <dgm:cxn modelId="{C514179D-64F8-496C-BC41-F0F3B7E5EABD}" srcId="{C09EF46B-6EF9-44B1-8B3A-1AEAACD571D6}" destId="{03CA4BB5-F071-490B-B2E4-33A15DF0BC12}" srcOrd="0" destOrd="0" parTransId="{BB0B2ADF-EAA7-475D-8D43-CC931DB4C7EB}" sibTransId="{3ABFAB21-C8A1-48AC-ADB5-50BE62709B5A}"/>
    <dgm:cxn modelId="{993C599E-69DA-45C9-AA79-DBEEE7C06A7F}" type="presOf" srcId="{49105CDC-9369-4FC6-B9C8-C7AC93A64138}" destId="{6FF592A5-5B1A-4F4E-BF2F-0E5FAF4E2F0E}" srcOrd="0" destOrd="1" presId="urn:microsoft.com/office/officeart/2011/layout/InterconnectedBlockProcess"/>
    <dgm:cxn modelId="{E604779F-0BC8-407C-87FE-EFE46CED6748}" type="presOf" srcId="{D1799EFA-0D94-4293-AFDC-CFA7FB7D9BC1}" destId="{236A6ABD-37B4-44A4-B97D-3935F5CF5555}" srcOrd="1" destOrd="0" presId="urn:microsoft.com/office/officeart/2011/layout/InterconnectedBlockProcess"/>
    <dgm:cxn modelId="{80E0A4A1-CC10-4E17-B03D-19210B58757B}" srcId="{F3A905BA-DA73-4672-8938-52360BB31971}" destId="{1F48699F-1D6F-45F8-97B2-5ADAACFAB00E}" srcOrd="2" destOrd="0" parTransId="{5C13BEEC-DB62-46E5-86D0-69B26AF7BB02}" sibTransId="{C73CFD6F-1AA4-42A7-9E01-B90D23961C96}"/>
    <dgm:cxn modelId="{970C3AAE-77C4-4B32-8424-80613265F2B9}" srcId="{C09EF46B-6EF9-44B1-8B3A-1AEAACD571D6}" destId="{49105CDC-9369-4FC6-B9C8-C7AC93A64138}" srcOrd="1" destOrd="0" parTransId="{1E366D26-8433-4F57-8926-6562CEED3FD8}" sibTransId="{EF7F3951-2879-4438-A5F2-7DC7AFDF0C7A}"/>
    <dgm:cxn modelId="{A8D9A5C4-A863-408B-AAE9-8527BFF48D04}" type="presOf" srcId="{F3A905BA-DA73-4672-8938-52360BB31971}" destId="{B787FD15-10EB-4262-8B9D-87B66265A1BA}" srcOrd="0" destOrd="0" presId="urn:microsoft.com/office/officeart/2011/layout/InterconnectedBlockProcess"/>
    <dgm:cxn modelId="{823C7DC8-AA04-441F-8D13-61585F136EB3}" srcId="{1F48699F-1D6F-45F8-97B2-5ADAACFAB00E}" destId="{E1D7CA51-C5E3-4D24-A349-B29F6BA2722A}" srcOrd="0" destOrd="0" parTransId="{AE2C349F-1B21-45AC-9C22-38E4F6D50E46}" sibTransId="{9C2545CC-52EE-4FF5-987D-7FB15BD78210}"/>
    <dgm:cxn modelId="{9A8950CC-4363-4417-BD04-F374A3BD9AD6}" type="presOf" srcId="{1F48699F-1D6F-45F8-97B2-5ADAACFAB00E}" destId="{1F729886-9C3E-44D7-A7C3-DAF3C0988C4B}" srcOrd="0" destOrd="0" presId="urn:microsoft.com/office/officeart/2011/layout/InterconnectedBlockProcess"/>
    <dgm:cxn modelId="{45B3D5D7-11EA-49A5-9D75-DC2550187D10}" type="presOf" srcId="{03CA4BB5-F071-490B-B2E4-33A15DF0BC12}" destId="{6FF592A5-5B1A-4F4E-BF2F-0E5FAF4E2F0E}" srcOrd="0" destOrd="0" presId="urn:microsoft.com/office/officeart/2011/layout/InterconnectedBlockProcess"/>
    <dgm:cxn modelId="{B22F6146-267B-4F67-94D0-E9AF9AF9ECDF}" type="presParOf" srcId="{B787FD15-10EB-4262-8B9D-87B66265A1BA}" destId="{8E14684C-C7D9-4A0D-941C-6F1428F4803A}" srcOrd="0" destOrd="0" presId="urn:microsoft.com/office/officeart/2011/layout/InterconnectedBlockProcess"/>
    <dgm:cxn modelId="{690E3943-507B-4449-99DB-2A62164FBC2C}" type="presParOf" srcId="{8E14684C-C7D9-4A0D-941C-6F1428F4803A}" destId="{887563AF-AF1D-4E9B-8F29-BCD220F1381F}" srcOrd="0" destOrd="0" presId="urn:microsoft.com/office/officeart/2011/layout/InterconnectedBlockProcess"/>
    <dgm:cxn modelId="{5173BBE2-D37F-4027-8794-0267CA07B136}" type="presParOf" srcId="{B787FD15-10EB-4262-8B9D-87B66265A1BA}" destId="{9B8944C1-88E1-4A25-8F55-9C31CA8E82A7}" srcOrd="1" destOrd="0" presId="urn:microsoft.com/office/officeart/2011/layout/InterconnectedBlockProcess"/>
    <dgm:cxn modelId="{65994BE8-322F-4E97-B887-614CF259DC33}" type="presParOf" srcId="{B787FD15-10EB-4262-8B9D-87B66265A1BA}" destId="{1F729886-9C3E-44D7-A7C3-DAF3C0988C4B}" srcOrd="2" destOrd="0" presId="urn:microsoft.com/office/officeart/2011/layout/InterconnectedBlockProcess"/>
    <dgm:cxn modelId="{79AC2945-3C90-4E6B-9154-35579D2DB65A}" type="presParOf" srcId="{B787FD15-10EB-4262-8B9D-87B66265A1BA}" destId="{9ACAEDE3-ABFD-4F63-99DC-CE04129F2C54}" srcOrd="3" destOrd="0" presId="urn:microsoft.com/office/officeart/2011/layout/InterconnectedBlockProcess"/>
    <dgm:cxn modelId="{640E2EEB-711E-4A00-B4FB-DD22E888CF37}" type="presParOf" srcId="{9ACAEDE3-ABFD-4F63-99DC-CE04129F2C54}" destId="{0904DA56-704A-462A-9F5E-89870D770BDA}" srcOrd="0" destOrd="0" presId="urn:microsoft.com/office/officeart/2011/layout/InterconnectedBlockProcess"/>
    <dgm:cxn modelId="{437FD655-FA60-4414-A7B6-B242A70168C1}" type="presParOf" srcId="{B787FD15-10EB-4262-8B9D-87B66265A1BA}" destId="{236A6ABD-37B4-44A4-B97D-3935F5CF5555}" srcOrd="4" destOrd="0" presId="urn:microsoft.com/office/officeart/2011/layout/InterconnectedBlockProcess"/>
    <dgm:cxn modelId="{C864079E-4C80-46AB-8FEB-764E5C0E2940}" type="presParOf" srcId="{B787FD15-10EB-4262-8B9D-87B66265A1BA}" destId="{A20389F0-9B23-4BDC-8740-43E5EF73C424}" srcOrd="5" destOrd="0" presId="urn:microsoft.com/office/officeart/2011/layout/InterconnectedBlockProcess"/>
    <dgm:cxn modelId="{DAC4FA0B-9485-45AC-B6BC-4258621C4BC5}" type="presParOf" srcId="{B787FD15-10EB-4262-8B9D-87B66265A1BA}" destId="{06DC375B-50A2-463A-A81C-803967A2636D}" srcOrd="6" destOrd="0" presId="urn:microsoft.com/office/officeart/2011/layout/InterconnectedBlockProcess"/>
    <dgm:cxn modelId="{295B932D-6B0B-4C14-A216-E197E4A7A4CE}" type="presParOf" srcId="{06DC375B-50A2-463A-A81C-803967A2636D}" destId="{6FF592A5-5B1A-4F4E-BF2F-0E5FAF4E2F0E}" srcOrd="0" destOrd="0" presId="urn:microsoft.com/office/officeart/2011/layout/InterconnectedBlockProcess"/>
    <dgm:cxn modelId="{42DECE09-3654-4328-9682-AE8B759436A0}" type="presParOf" srcId="{B787FD15-10EB-4262-8B9D-87B66265A1BA}" destId="{236210FA-B002-49B1-80B5-AB31F5FDAB6D}" srcOrd="7" destOrd="0" presId="urn:microsoft.com/office/officeart/2011/layout/InterconnectedBlockProcess"/>
    <dgm:cxn modelId="{F29ADE3C-04DD-4FE3-99D9-B8775AA20CEB}" type="presParOf" srcId="{B787FD15-10EB-4262-8B9D-87B66265A1BA}" destId="{1085C6A5-1CC0-4B18-B7BF-4D2F2485A14E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563AF-AF1D-4E9B-8F29-BCD220F1381F}">
      <dsp:nvSpPr>
        <dsp:cNvPr id="0" name=""/>
        <dsp:cNvSpPr/>
      </dsp:nvSpPr>
      <dsp:spPr>
        <a:xfrm>
          <a:off x="5040294" y="924615"/>
          <a:ext cx="1952004" cy="4337850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A cash flow statement is a financial statement that provides information about the cash inflows and outflows.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It has 3 Components-  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(</a:t>
          </a:r>
          <a:r>
            <a:rPr lang="en-US" sz="1600" b="0" i="0" kern="1200" dirty="0" err="1"/>
            <a:t>i</a:t>
          </a:r>
          <a:r>
            <a:rPr lang="en-US" sz="1600" b="0" i="0" kern="1200" dirty="0"/>
            <a:t>) Cash flow from Operating activity, 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(ii) Cash flow from Investing activity 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(iii) Cash Flow from Financing activity</a:t>
          </a:r>
          <a:endParaRPr lang="en-IN" sz="1600" kern="1200" dirty="0"/>
        </a:p>
      </dsp:txBody>
      <dsp:txXfrm>
        <a:off x="5288029" y="924615"/>
        <a:ext cx="1704270" cy="4337850"/>
      </dsp:txXfrm>
    </dsp:sp>
    <dsp:sp modelId="{1F729886-9C3E-44D7-A7C3-DAF3C0988C4B}">
      <dsp:nvSpPr>
        <dsp:cNvPr id="0" name=""/>
        <dsp:cNvSpPr/>
      </dsp:nvSpPr>
      <dsp:spPr>
        <a:xfrm>
          <a:off x="5040294" y="0"/>
          <a:ext cx="1952004" cy="926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Cash Flow Statement</a:t>
          </a:r>
          <a:endParaRPr lang="en-IN" sz="1800" kern="1200" dirty="0"/>
        </a:p>
      </dsp:txBody>
      <dsp:txXfrm>
        <a:off x="5040294" y="0"/>
        <a:ext cx="1952004" cy="926194"/>
      </dsp:txXfrm>
    </dsp:sp>
    <dsp:sp modelId="{0904DA56-704A-462A-9F5E-89870D770BDA}">
      <dsp:nvSpPr>
        <dsp:cNvPr id="0" name=""/>
        <dsp:cNvSpPr/>
      </dsp:nvSpPr>
      <dsp:spPr>
        <a:xfrm>
          <a:off x="3087997" y="893072"/>
          <a:ext cx="1952004" cy="4028417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Statement of Financial Position on a particular day and the components are Asset, Liabilities and Net-worth</a:t>
          </a:r>
          <a:endParaRPr lang="en-IN" sz="1600" kern="1200" dirty="0"/>
        </a:p>
      </dsp:txBody>
      <dsp:txXfrm>
        <a:off x="3335731" y="893072"/>
        <a:ext cx="1704270" cy="4028417"/>
      </dsp:txXfrm>
    </dsp:sp>
    <dsp:sp modelId="{A20389F0-9B23-4BDC-8740-43E5EF73C424}">
      <dsp:nvSpPr>
        <dsp:cNvPr id="0" name=""/>
        <dsp:cNvSpPr/>
      </dsp:nvSpPr>
      <dsp:spPr>
        <a:xfrm>
          <a:off x="3087705" y="149980"/>
          <a:ext cx="1952004" cy="774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Balance Sheet</a:t>
          </a:r>
          <a:endParaRPr lang="en-IN" sz="1800" kern="1200" dirty="0"/>
        </a:p>
      </dsp:txBody>
      <dsp:txXfrm>
        <a:off x="3087705" y="149980"/>
        <a:ext cx="1952004" cy="774634"/>
      </dsp:txXfrm>
    </dsp:sp>
    <dsp:sp modelId="{6FF592A5-5B1A-4F4E-BF2F-0E5FAF4E2F0E}">
      <dsp:nvSpPr>
        <dsp:cNvPr id="0" name=""/>
        <dsp:cNvSpPr/>
      </dsp:nvSpPr>
      <dsp:spPr>
        <a:xfrm>
          <a:off x="1135700" y="924615"/>
          <a:ext cx="1952004" cy="3718458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Company’s revenue, expense, Net Profit or Net Loss</a:t>
          </a:r>
          <a:endParaRPr lang="en-IN" sz="1600" kern="1200" dirty="0"/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It is structured into two components- Trading Account, Profit &amp; Loss Account</a:t>
          </a:r>
          <a:endParaRPr lang="en-IN" sz="1600" kern="1200" dirty="0"/>
        </a:p>
      </dsp:txBody>
      <dsp:txXfrm>
        <a:off x="1383434" y="924615"/>
        <a:ext cx="1704270" cy="3718458"/>
      </dsp:txXfrm>
    </dsp:sp>
    <dsp:sp modelId="{1085C6A5-1CC0-4B18-B7BF-4D2F2485A14E}">
      <dsp:nvSpPr>
        <dsp:cNvPr id="0" name=""/>
        <dsp:cNvSpPr/>
      </dsp:nvSpPr>
      <dsp:spPr>
        <a:xfrm>
          <a:off x="1135700" y="304696"/>
          <a:ext cx="1952004" cy="619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Trading, Profit &amp; Loss A/C</a:t>
          </a:r>
          <a:endParaRPr lang="en-IN" sz="1800" kern="1200" dirty="0"/>
        </a:p>
      </dsp:txBody>
      <dsp:txXfrm>
        <a:off x="1135700" y="304696"/>
        <a:ext cx="1952004" cy="619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05:39:23.7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05:40:24.584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05:45:52.4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1 177 24575,'0'2'0,"1"-1"0,-1 1 0,1 0 0,0-1 0,0 1 0,0 0 0,0-1 0,0 1 0,0-1 0,0 1 0,1-1 0,-1 0 0,0 1 0,1-1 0,-1 0 0,1 0 0,-1 0 0,1 0 0,0 0 0,-1-1 0,1 1 0,2 1 0,41 12 0,-6-9 0,0-1 0,0-1 0,69-6 0,-18 0 0,-52 1 0,55-9 0,-55 5 0,52-2 0,-59 9 0,0-2 0,-1-2 0,44-8 0,-32 4 0,1 2 0,0 2 0,0 2 0,44 4 0,8 0 0,838-3 0,-914-1 0,1-1 0,34-8 0,-33 5 0,0 1 0,25-1 0,27 4 0,-38 2 0,0-1 0,0-2 0,0-2 0,0-1 0,57-17 0,-64 14 0,1 2 0,49-6 0,-9 3 0,-54 7 0,0-1 0,-1 0 0,0-1 0,1-1 0,-2 0 0,27-14 0,-32 15 0,0 1 0,0-1 0,1 1 0,0 1 0,-1 0 0,1 0 0,0 0 0,12 0 0,77 4 0,-48 0 0,-22-2 0,-1 0 0,1-2 0,0-1 0,27-7 0,-43 8 0,-1 0 0,1 1 0,-1 1 0,1 0 0,-1 1 0,1 0 0,-1 0 0,0 1 0,1 1 0,13 4 0,16 8 0,53 27 0,-56-24 0,-11-5 0,1-2 0,1-1 0,0-1 0,35 5 0,-14-9 0,1-3 0,58-4 0,-20 0 0,-65 1 0,0-2 0,37-8 0,-17 2 0,7-1 0,-14 3 0,0 1 0,52-1 0,741 8 0,-814 1 0,0 0 0,0 1 0,0 0 0,-1 1 0,27 11 0,20 5 0,223 28 0,-256-44 0,47 1 0,116-4 0,-76-4 0,1061 3 0,-1025-13 0,-2 0 0,495 14-1365,-622-1-5461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05:46:02.8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0 251 24575,'92'1'0,"104"-3"0,-116-10 0,-52 6 0,45-2 0,67 10 0,57-4 0,-117-10 0,-52 7 0,45-3 0,-14 8 0,-44 2 0,1-1 0,-1-1 0,1-1 0,-1 0 0,1-1 0,-1-1 0,25-8 0,-20 4 0,0 0 0,0 1 0,1 1 0,39-4 0,85 6 0,546 5 0,-372-3 0,-298 2 0,-1 1 0,39 10 0,-3-1 0,2-1 0,-26-4 0,59 4 0,-60-8 0,42 9 0,-42-6 0,42 2 0,542-5 0,-295-4 0,67 2 0,-357-2 0,53-9 0,-49 6 0,36-2 0,78 3 0,-31 3 0,217-30 0,-277 23 0,0 3 0,95 4 0,36-2 0,-181 2 0,0-1 0,1 1 0,-1-1 0,0-1 0,-1 1 0,10-6 0,-10 5 0,-1 0 0,1 1 0,0-1 0,-1 1 0,1 1 0,0-1 0,0 1 0,0 0 0,0 0 0,10 1 0,46 5 0,21 2 0,158-7 0,-161-12 0,-48 6 0,31-1 0,65-9 0,-42 4 0,-72 9 0,-1 0 0,0 0 0,0-2 0,0 1 0,18-11 0,-21 9 0,1 1 0,-1 1 0,1 0 0,0 0 0,0 1 0,0 0 0,1 1 0,16-1 0,6 6 0,0 1 0,-1 1 0,66 21 0,35 6 0,-107-26 0,0 1 0,44 17 0,-51-15 0,1-2 0,0 0 0,1-1 0,-1-2 0,33 4 0,96-9 0,35 1 0,-150 5 0,62 16 0,-69-13 0,1-2 0,0-1 0,39 2 0,268-8-1365,-314 1-5461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05:46:12.0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0 244 24575,'178'-12'0,"-48"1"0,329 7 0,-265 5 0,-168-3 0,-1-1 0,0-1 0,48-15 0,-41 11 0,21-10 0,-38 13 0,0 0 0,1 0 0,-1 2 0,28-4 0,48 7 0,-62 1 0,0-1 0,0-1 0,46-8 0,-60 6 0,0 1 0,0 1 0,1 0 0,-1 1 0,20 3 0,79 16 0,-28-4 0,43 14 0,-99-21 0,1 0 0,0-2 0,0-2 0,34 1 0,686-7 0,-731 4 0,0 0 0,0 1 0,0 1 0,25 9 0,-21-6 0,0-1 0,33 4 0,303-4 0,-243-7 0,-93 2 0,0 1 0,34 8 0,-32-5 0,47 3 0,435-9 0,-174-24 0,145-1 0,-429 27 0,-15 0 0,1 0 0,-1-3 0,59-9 0,-39-2 0,60-11 0,-100 22 0,0 1 0,-1 1 0,1 0 0,0 1 0,0 0 0,16 5 0,25 3 0,1-2 0,0-3 0,101-6 0,-51 0 0,-82 3 0,1-1 0,-1-1 0,0-2 0,0 0 0,-1-2 0,1-1 0,-1 0 0,28-13 0,-5 1 0,57-14 0,-32 11 0,-53 15 0,1 0 0,0 2 0,-1 0 0,1 1 0,1 1 0,-1 1 0,28 2 0,128 24 0,-110-17 0,0-3 0,120-6 0,-64-2 0,-57 4 0,76-2 0,-125-2 0,1 0 0,-1-1 0,0-1 0,17-7 0,24-8 0,12 3 0,0 3 0,1 2 0,0 4 0,87 1 0,-94 9-39,-43 0-182,1-1 0,-1 0 0,0-2 0,1-1 0,23-4 0,-28 0-6605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39FAC-E396-46F6-A23E-683DD62F0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ED5EA-1749-4243-9F1F-EAB67C947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7053B-415C-4DF9-9572-6B488997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D5515-9B3B-451E-9475-8A448288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6673E-A62B-48BB-86E4-B9637458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9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1942D-5C60-4D01-8B02-27FD2CAF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D17E5-BCE7-47C2-92DD-2FD8D9F66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786F3-33EA-4035-B9A8-C7ED1FF7C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C2E1-A509-4143-AA3F-D82B6351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28801-9F02-4921-B11C-71080523C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2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B19F7-3278-47E2-ABC2-4A040F222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E75A9-71E9-4EDB-A263-62735F992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53725-DD3D-44C0-B945-16AA2B4E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D169C-4C8A-45F8-B0BA-623D57C06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3C75A-AF27-41F3-B8C3-CD6DA9B6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F8535-67D5-4A0F-897B-EB8609AD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34505-19B0-40F3-A36B-C7714C1E0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67E22-6627-4CBB-8908-4E35D2B9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DF0A1-CEF6-405D-A425-BF24A88E9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FF6CF-8EE1-4221-BF35-87099DF04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9CD4-2768-4142-89F1-C34AD79F9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9E455-E027-4F8A-A57F-0A5900A19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28A6F-1048-4275-A002-6B665F8B3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CEDC6-1EC4-4401-ADAF-36FB72B1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1C7CA-06F4-4085-BB6D-1EC80D3A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7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AEDA-D781-4F15-BF80-3832B6A9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18A87-66C8-4086-8757-D1F85D7C0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C546A-10B9-4F5E-B37D-3D854C691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3ABFD-645B-4F09-A80B-44C3EAB9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4A5DF-ADAB-4021-8FA5-55790109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FB5D4-60AF-4515-9A00-E88766495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7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DC016-6418-474F-8F9A-4D68728DF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C9CE0-5613-4A21-A5EB-7B3BB1E4C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5C5D0-7A49-47A6-B0FE-F2580B878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B7A60-A1C2-4D3B-8E17-DFCEB839B3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C47CA9-DF31-4017-BDDD-E17A9A993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365E6F-3579-4219-A21E-1CCF2EA77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1DDD49-484E-4C49-A628-CB2E28FB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828C78-94C3-45D4-B336-59324DF3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5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F533A-C04E-4350-B4F5-E386FC176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A9271-7BA1-4E66-8F75-C9F5D4E0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6EC27-5B70-4D5F-9A49-3260F51D5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456E2F-09D7-413E-AA30-7CE278D8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9A0172-2FC5-44F4-A814-51B3D08B0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71574-6BAB-48A4-A8CB-94489983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9B01B-2A78-4630-83AA-CAB936CC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2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B14A7-DEB5-4A66-BD3E-0E72E16B3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EBF3C-9803-42C4-B6DF-8DE9DB531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2F227-3640-469F-9247-ECE7CA739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AF97E-54BB-4644-8BDF-DD97C8D5B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83586-2677-431B-BDB2-FD2B3B81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1F48B-47BD-4138-A5D6-4565F50C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E9731-1AE5-4D3E-B587-64B19437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9F50DD-9D83-4072-A0B2-E5B070D84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C13B-5A8A-4B4D-A2E9-04515CE85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E6D1A-61A4-4D1B-B9B5-41D10A1BF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36E53-A167-4A3D-9A12-5BE61B9C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ABDD8-6214-43A4-835F-E7FDEF471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C3A5C1-5739-4EFA-949A-F0B3669A0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DE9D6-8692-43C7-916E-7BBE1D6EF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1E629-A56C-4C34-AE9F-16578DC87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B78C6-1089-40E6-8660-16B9159619F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FB4AF-E0F7-4E6D-8BDB-D57EFD29D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82B6C-3F7C-43F2-8739-561C234EA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5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ustomXml" Target="../ink/ink4.xml"/><Relationship Id="rId3" Type="http://schemas.openxmlformats.org/officeDocument/2006/relationships/image" Target="../media/image2.png"/><Relationship Id="rId7" Type="http://schemas.openxmlformats.org/officeDocument/2006/relationships/customXml" Target="../ink/ink1.xml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customXml" Target="../ink/ink3.xml"/><Relationship Id="rId5" Type="http://schemas.openxmlformats.org/officeDocument/2006/relationships/image" Target="../media/image5.svg"/><Relationship Id="rId15" Type="http://schemas.openxmlformats.org/officeDocument/2006/relationships/customXml" Target="../ink/ink5.xml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customXml" Target="../ink/ink2.xml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5.sv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02CC4A-F3D6-8462-B4D9-D00830B46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75"/>
            <a:ext cx="12202114" cy="6854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6486F-B395-410D-41CA-4F29536E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14338" name="Picture 2" descr="Effective Financial Statement Analysis in 3 Steps | FineReport">
            <a:extLst>
              <a:ext uri="{FF2B5EF4-FFF2-40B4-BE49-F238E27FC236}">
                <a16:creationId xmlns:a16="http://schemas.microsoft.com/office/drawing/2014/main" id="{88C2DA42-0962-DE95-9382-946B06CFE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04" y="1477469"/>
            <a:ext cx="6858000" cy="390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6776AEB-2594-7711-311A-C36C309F214A}"/>
              </a:ext>
            </a:extLst>
          </p:cNvPr>
          <p:cNvSpPr/>
          <p:nvPr/>
        </p:nvSpPr>
        <p:spPr>
          <a:xfrm>
            <a:off x="9759820" y="433906"/>
            <a:ext cx="1765616" cy="8817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Session-1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186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C5E46A-FA65-3218-C5F9-BC8BFCC609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7216" y="1404290"/>
            <a:ext cx="6148874" cy="39888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EB552A-D991-C183-E4B4-EE72F1F93E88}"/>
              </a:ext>
            </a:extLst>
          </p:cNvPr>
          <p:cNvSpPr/>
          <p:nvPr/>
        </p:nvSpPr>
        <p:spPr>
          <a:xfrm>
            <a:off x="2687216" y="376751"/>
            <a:ext cx="6148874" cy="579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Components of Profit &amp; Loss A/C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1893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EEE1C9-FC7C-4C69-8A2A-892AFBDF1F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35" y="1474237"/>
            <a:ext cx="6802016" cy="331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81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6156" name="Picture 12" descr="What is Profit &amp; Loss Account Statement? | P&amp;L Statement | Tally Solutions">
            <a:extLst>
              <a:ext uri="{FF2B5EF4-FFF2-40B4-BE49-F238E27FC236}">
                <a16:creationId xmlns:a16="http://schemas.microsoft.com/office/drawing/2014/main" id="{4562DBBE-2F8B-38CA-62C7-0CECB8236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27" y="1209675"/>
            <a:ext cx="7763069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067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730D14-8147-1294-ECB3-459552C9B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7885" y="1082351"/>
            <a:ext cx="6139543" cy="44270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AE804E-D13C-2E06-F92B-2E41D943675A}"/>
              </a:ext>
            </a:extLst>
          </p:cNvPr>
          <p:cNvSpPr txBox="1"/>
          <p:nvPr/>
        </p:nvSpPr>
        <p:spPr>
          <a:xfrm>
            <a:off x="9097347" y="1194318"/>
            <a:ext cx="2202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i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When a company repurchases its own shares and holds them as treasury stock, it typically involves a cash outflow.</a:t>
            </a:r>
            <a:endParaRPr lang="en-IN" sz="1400" b="1" i="1" dirty="0"/>
          </a:p>
        </p:txBody>
      </p:sp>
    </p:spTree>
    <p:extLst>
      <p:ext uri="{BB962C8B-B14F-4D97-AF65-F5344CB8AC3E}">
        <p14:creationId xmlns:p14="http://schemas.microsoft.com/office/powerpoint/2010/main" val="3432105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8196" name="Picture 4" descr="How to Calculate the Cash Flow From Investing Activities">
            <a:extLst>
              <a:ext uri="{FF2B5EF4-FFF2-40B4-BE49-F238E27FC236}">
                <a16:creationId xmlns:a16="http://schemas.microsoft.com/office/drawing/2014/main" id="{CB08701F-C64B-DB6E-433C-4C7403D25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33" y="1045030"/>
            <a:ext cx="6540759" cy="465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81E52DA-BEF6-D78A-1A86-638726572B3A}"/>
                  </a:ext>
                </a:extLst>
              </p14:cNvPr>
              <p14:cNvContentPartPr/>
              <p14:nvPr/>
            </p14:nvContentPartPr>
            <p14:xfrm>
              <a:off x="-802352" y="113807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81E52DA-BEF6-D78A-1A86-638726572B3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806672" y="113375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BE9307B-7FDB-4CAC-7BF2-D818E56741B1}"/>
                  </a:ext>
                </a:extLst>
              </p14:cNvPr>
              <p14:cNvContentPartPr/>
              <p14:nvPr/>
            </p14:nvContentPartPr>
            <p14:xfrm>
              <a:off x="615688" y="1007750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BE9307B-7FDB-4CAC-7BF2-D818E56741B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1368" y="100343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F9EF5AE-5D8B-3D91-629F-344990E4169E}"/>
                  </a:ext>
                </a:extLst>
              </p14:cNvPr>
              <p14:cNvContentPartPr/>
              <p14:nvPr/>
            </p14:nvContentPartPr>
            <p14:xfrm>
              <a:off x="3312088" y="2586350"/>
              <a:ext cx="3013200" cy="84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F9EF5AE-5D8B-3D91-629F-344990E4169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07768" y="2582030"/>
                <a:ext cx="30218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A9A1ECF-8CA1-3FE3-45E1-43314445501B}"/>
                  </a:ext>
                </a:extLst>
              </p14:cNvPr>
              <p14:cNvContentPartPr/>
              <p14:nvPr/>
            </p14:nvContentPartPr>
            <p14:xfrm>
              <a:off x="3330808" y="3651230"/>
              <a:ext cx="3003840" cy="90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A9A1ECF-8CA1-3FE3-45E1-43314445501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26488" y="3646910"/>
                <a:ext cx="30124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BF173BE-EFCF-666A-F9AC-988B66289626}"/>
                  </a:ext>
                </a:extLst>
              </p14:cNvPr>
              <p14:cNvContentPartPr/>
              <p14:nvPr/>
            </p14:nvContentPartPr>
            <p14:xfrm>
              <a:off x="3321448" y="4913390"/>
              <a:ext cx="3037680" cy="106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BF173BE-EFCF-666A-F9AC-988B6628962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17128" y="4909070"/>
                <a:ext cx="3046320" cy="11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8363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10242" name="Picture 2" descr="Business Financial Trend Analysis Dashboard With Sales Performance |  Presentation Graphics | Presentation PowerPoint Example | Slide Templates">
            <a:extLst>
              <a:ext uri="{FF2B5EF4-FFF2-40B4-BE49-F238E27FC236}">
                <a16:creationId xmlns:a16="http://schemas.microsoft.com/office/drawing/2014/main" id="{49FB99DC-97BA-0893-4D55-0CB7A2D72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23900"/>
            <a:ext cx="8459755" cy="510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716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15362" name="Picture 2" descr="Dupont Analysis with Example .ppt Notes - BBA|mantra">
            <a:extLst>
              <a:ext uri="{FF2B5EF4-FFF2-40B4-BE49-F238E27FC236}">
                <a16:creationId xmlns:a16="http://schemas.microsoft.com/office/drawing/2014/main" id="{5E32E6CF-1D55-64BD-4744-CF64A2C44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23900"/>
            <a:ext cx="9144000" cy="492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156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11266" name="Picture 2" descr="Dupont Analysis - What Is It, Examples, Equation (3 Step &amp; 5 Step)">
            <a:extLst>
              <a:ext uri="{FF2B5EF4-FFF2-40B4-BE49-F238E27FC236}">
                <a16:creationId xmlns:a16="http://schemas.microsoft.com/office/drawing/2014/main" id="{D371A641-7A7B-219E-1BE0-29587CA4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661" y="1222310"/>
            <a:ext cx="7623110" cy="40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990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12290" name="Picture 2" descr="What is DuPont Analysis? | Formula + Ratios Calculator">
            <a:extLst>
              <a:ext uri="{FF2B5EF4-FFF2-40B4-BE49-F238E27FC236}">
                <a16:creationId xmlns:a16="http://schemas.microsoft.com/office/drawing/2014/main" id="{2E0EEEAB-09F7-88B4-F85F-A56A8B752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1446245"/>
            <a:ext cx="8304245" cy="361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830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825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13320" name="Picture 8" descr="Extended DuPont Analysis of Return on Equity – CFA Level I">
            <a:extLst>
              <a:ext uri="{FF2B5EF4-FFF2-40B4-BE49-F238E27FC236}">
                <a16:creationId xmlns:a16="http://schemas.microsoft.com/office/drawing/2014/main" id="{EBDD88DA-B39C-0FE5-61CE-70ABE1864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314449"/>
            <a:ext cx="10134600" cy="424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959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02CC4A-F3D6-8462-B4D9-D00830B46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6486F-B395-410D-41CA-4F29536E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90DF60-4823-0F52-4CFB-83D758AD83F7}"/>
              </a:ext>
            </a:extLst>
          </p:cNvPr>
          <p:cNvSpPr/>
          <p:nvPr/>
        </p:nvSpPr>
        <p:spPr>
          <a:xfrm>
            <a:off x="802433" y="923731"/>
            <a:ext cx="10515600" cy="5262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Contents:</a:t>
            </a:r>
          </a:p>
          <a:p>
            <a:pPr marL="342900" indent="-342900">
              <a:buAutoNum type="arabicPeriod"/>
            </a:pPr>
            <a:r>
              <a:rPr lang="en-US" dirty="0"/>
              <a:t>What is Financial Statement Analysis?</a:t>
            </a:r>
          </a:p>
          <a:p>
            <a:pPr marL="342900" indent="-342900">
              <a:buAutoNum type="arabicPeriod"/>
            </a:pPr>
            <a:r>
              <a:rPr lang="en-US" dirty="0"/>
              <a:t>Techniques of Financial Statement Analysis</a:t>
            </a:r>
          </a:p>
          <a:p>
            <a:pPr marL="342900" indent="-342900">
              <a:buAutoNum type="arabicPeriod"/>
            </a:pPr>
            <a:r>
              <a:rPr lang="en-US" dirty="0"/>
              <a:t>Objectives of Financial Statement Analysis</a:t>
            </a:r>
          </a:p>
          <a:p>
            <a:pPr marL="342900" indent="-342900">
              <a:buAutoNum type="arabicPeriod"/>
            </a:pPr>
            <a:r>
              <a:rPr lang="en-US" dirty="0"/>
              <a:t>Components of Financial Statement Analysis</a:t>
            </a:r>
          </a:p>
          <a:p>
            <a:pPr marL="342900" indent="-342900">
              <a:buAutoNum type="arabicPeriod"/>
            </a:pPr>
            <a:r>
              <a:rPr lang="en-US" dirty="0"/>
              <a:t>Components of Balance Sheet</a:t>
            </a:r>
          </a:p>
          <a:p>
            <a:pPr marL="342900" indent="-342900">
              <a:buAutoNum type="arabicPeriod"/>
            </a:pPr>
            <a:r>
              <a:rPr lang="en-US" dirty="0"/>
              <a:t>Purpose of Balance Sheet</a:t>
            </a:r>
          </a:p>
          <a:p>
            <a:pPr marL="342900" indent="-342900">
              <a:buAutoNum type="arabicPeriod"/>
            </a:pPr>
            <a:r>
              <a:rPr lang="en-US" dirty="0"/>
              <a:t>Balance Sheet of Apple Inc- critical analysis</a:t>
            </a:r>
          </a:p>
          <a:p>
            <a:pPr marL="342900" indent="-342900">
              <a:buAutoNum type="arabicPeriod"/>
            </a:pPr>
            <a:r>
              <a:rPr lang="en-US" dirty="0"/>
              <a:t>Components of Profit &amp; Loss Account</a:t>
            </a:r>
          </a:p>
          <a:p>
            <a:pPr marL="342900" indent="-342900">
              <a:buAutoNum type="arabicPeriod"/>
            </a:pPr>
            <a:r>
              <a:rPr lang="en-US" dirty="0"/>
              <a:t>Objectives of Profit &amp; Loss Account</a:t>
            </a:r>
          </a:p>
          <a:p>
            <a:pPr marL="342900" indent="-342900">
              <a:buAutoNum type="arabicPeriod"/>
            </a:pPr>
            <a:r>
              <a:rPr lang="en-US" dirty="0"/>
              <a:t>Profit &amp; Loss Account of Max Electronics- Critical Analysis</a:t>
            </a:r>
          </a:p>
          <a:p>
            <a:pPr marL="342900" indent="-342900">
              <a:buAutoNum type="arabicPeriod"/>
            </a:pPr>
            <a:r>
              <a:rPr lang="en-US" dirty="0"/>
              <a:t>Purpose of Cash Flow Statement</a:t>
            </a:r>
          </a:p>
          <a:p>
            <a:pPr marL="342900" indent="-342900">
              <a:buAutoNum type="arabicPeriod"/>
            </a:pPr>
            <a:r>
              <a:rPr lang="en-US" dirty="0"/>
              <a:t>Real Life Cash Flow Statement of a Company</a:t>
            </a:r>
          </a:p>
          <a:p>
            <a:pPr marL="342900" indent="-342900">
              <a:buAutoNum type="arabicPeriod"/>
            </a:pPr>
            <a:r>
              <a:rPr lang="en-US" dirty="0"/>
              <a:t>Financial Trend Analysis &amp; Business Performance</a:t>
            </a:r>
          </a:p>
          <a:p>
            <a:pPr marL="342900" indent="-342900">
              <a:buAutoNum type="arabicPeriod"/>
            </a:pPr>
            <a:r>
              <a:rPr lang="en-US" dirty="0"/>
              <a:t>DuPont Analysis</a:t>
            </a:r>
          </a:p>
          <a:p>
            <a:pPr marL="342900" indent="-342900">
              <a:buAutoNum type="arabicPeriod"/>
            </a:pPr>
            <a:r>
              <a:rPr lang="en-US" dirty="0"/>
              <a:t>Extended DuPont method and ROE calculation</a:t>
            </a:r>
          </a:p>
          <a:p>
            <a:pPr marL="342900" indent="-342900"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2605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AB7E95-6251-D8C6-5884-471C30E5FD49}"/>
              </a:ext>
            </a:extLst>
          </p:cNvPr>
          <p:cNvSpPr/>
          <p:nvPr/>
        </p:nvSpPr>
        <p:spPr>
          <a:xfrm>
            <a:off x="4280632" y="2967335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4915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503650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A16BB5F-C100-B6B1-B019-81B3DCC6C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1FA683-5D7F-158D-94EC-50C05C622177}"/>
              </a:ext>
            </a:extLst>
          </p:cNvPr>
          <p:cNvSpPr txBox="1"/>
          <p:nvPr/>
        </p:nvSpPr>
        <p:spPr>
          <a:xfrm>
            <a:off x="998376" y="1922107"/>
            <a:ext cx="7147248" cy="285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IN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Financial Statement Analysis?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IN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Financial statement analysis is the process of examining and evaluating a company's financial statements.</a:t>
            </a:r>
            <a:endParaRPr lang="en-I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involves studying financial reports such as the balance sheet, income statement, and cash flow statement.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involves interpreting financial ratios, trends, and metrics to understand strengths, weaknesses, opportunities, and risks</a:t>
            </a:r>
            <a:endParaRPr lang="en-I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Practical Financial Statement Analysis for Investors">
            <a:extLst>
              <a:ext uri="{FF2B5EF4-FFF2-40B4-BE49-F238E27FC236}">
                <a16:creationId xmlns:a16="http://schemas.microsoft.com/office/drawing/2014/main" id="{CF8743B1-B9AB-977D-F2A1-AAEE20204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624" y="1922107"/>
            <a:ext cx="3477961" cy="28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17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4618D51-80AF-8ED2-3D70-7F6C057A1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2052" name="Picture 4" descr="Financial Statement Analysis (How to Read and Understand Financial  Statements) This webi… | Financial statement analysis, Financial statement,  Accounting education">
            <a:extLst>
              <a:ext uri="{FF2B5EF4-FFF2-40B4-BE49-F238E27FC236}">
                <a16:creationId xmlns:a16="http://schemas.microsoft.com/office/drawing/2014/main" id="{61D84100-E184-447C-3A8E-30AD8F214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882" y="1035698"/>
            <a:ext cx="8920065" cy="461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70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3074" name="Picture 2" descr="Financial statement analysis">
            <a:extLst>
              <a:ext uri="{FF2B5EF4-FFF2-40B4-BE49-F238E27FC236}">
                <a16:creationId xmlns:a16="http://schemas.microsoft.com/office/drawing/2014/main" id="{D3221D1D-F9FE-2D85-3255-FCC7587E9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08" y="1427584"/>
            <a:ext cx="7165910" cy="387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840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4490335-346F-EED0-6526-AF04906311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0608651"/>
              </p:ext>
            </p:extLst>
          </p:nvPr>
        </p:nvGraphicFramePr>
        <p:xfrm>
          <a:off x="2032000" y="522515"/>
          <a:ext cx="8128000" cy="5262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75314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156A0F-C310-C795-4836-4BC88075FE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500" y="1495425"/>
            <a:ext cx="80010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57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B6AADD-B9A8-7325-E06F-CC649A51FD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0016" y="1672438"/>
            <a:ext cx="7156580" cy="35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3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5122" name="Picture 2" descr="Balance Sheet: Explanation, Components, and Examples">
            <a:extLst>
              <a:ext uri="{FF2B5EF4-FFF2-40B4-BE49-F238E27FC236}">
                <a16:creationId xmlns:a16="http://schemas.microsoft.com/office/drawing/2014/main" id="{740B0F40-6CF3-BF78-A1C1-478ECB91D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189" y="307910"/>
            <a:ext cx="6436322" cy="62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90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278</Words>
  <Application>Microsoft Office PowerPoint</Application>
  <PresentationFormat>Widescreen</PresentationFormat>
  <Paragraphs>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Segoe UI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Hiren Bhanushali</dc:creator>
  <cp:lastModifiedBy>abhijit.stfc@hotmail.com</cp:lastModifiedBy>
  <cp:revision>17</cp:revision>
  <dcterms:created xsi:type="dcterms:W3CDTF">2022-11-11T08:27:28Z</dcterms:created>
  <dcterms:modified xsi:type="dcterms:W3CDTF">2023-06-03T10:25:36Z</dcterms:modified>
</cp:coreProperties>
</file>