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56" r:id="rId3"/>
    <p:sldId id="332" r:id="rId4"/>
    <p:sldId id="333" r:id="rId5"/>
    <p:sldId id="334" r:id="rId6"/>
    <p:sldId id="335" r:id="rId7"/>
    <p:sldId id="336" r:id="rId8"/>
    <p:sldId id="337" r:id="rId9"/>
    <p:sldId id="338" r:id="rId10"/>
    <p:sldId id="339" r:id="rId11"/>
    <p:sldId id="340" r:id="rId12"/>
    <p:sldId id="341" r:id="rId13"/>
    <p:sldId id="342" r:id="rId14"/>
    <p:sldId id="344" r:id="rId15"/>
    <p:sldId id="348" r:id="rId16"/>
    <p:sldId id="349" r:id="rId17"/>
    <p:sldId id="350" r:id="rId18"/>
    <p:sldId id="352" r:id="rId19"/>
    <p:sldId id="35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030E"/>
    <a:srgbClr val="9F75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4660"/>
  </p:normalViewPr>
  <p:slideViewPr>
    <p:cSldViewPr snapToGrid="0">
      <p:cViewPr varScale="1">
        <p:scale>
          <a:sx n="82" d="100"/>
          <a:sy n="82" d="100"/>
        </p:scale>
        <p:origin x="5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39FAC-E396-46F6-A23E-683DD62F06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8ED5EA-1749-4243-9F1F-EAB67C9477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A7053B-415C-4DF9-9572-6B48899761DA}"/>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417D5515-9B3B-451E-9475-8A4482880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6673E-A62B-48BB-86E4-B96374583433}"/>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10839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942D-5C60-4D01-8B02-27FD2CAFD8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DD17E5-BCE7-47C2-92DD-2FD8D9F661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786F3-33EA-4035-B9A8-C7ED1FF7CFAD}"/>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8435C2E1-A509-4143-AA3F-D82B63516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728801-9F02-4921-B11C-71080523C449}"/>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53882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DB19F7-3278-47E2-ABC2-4A040F2227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8E75A9-71E9-4EDB-A263-62735F9924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53725-DD3D-44C0-B945-16AA2B4E7BF4}"/>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9D0D169C-4C8A-45F8-B0BA-623D57C06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3C75A-AF27-41F3-B8C3-CD6DA9B6EC6D}"/>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36699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8535-67D5-4A0F-897B-EB8609AD50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34505-19B0-40F3-A36B-C7714C1E0C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C67E22-6627-4CBB-8908-4E35D2B9468B}"/>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A03DF0A1-CEF6-405D-A425-BF24A88E9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FF6CF-8EE1-4221-BF35-87099DF042A6}"/>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9473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9CD4-2768-4142-89F1-C34AD79F99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9E455-E027-4F8A-A57F-0A5900A198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C28A6F-1048-4275-A002-6B665F8B35CB}"/>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F60CEDC6-1EC4-4401-ADAF-36FB72B1B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1C7CA-06F4-4085-BB6D-1EC80D3AE199}"/>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353877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3AEDA-D781-4F15-BF80-3832B6A9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18A87-66C8-4086-8757-D1F85D7C0E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5C546A-10B9-4F5E-B37D-3D854C691A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83ABFD-645B-4F09-A80B-44C3EAB9AFA4}"/>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6" name="Footer Placeholder 5">
            <a:extLst>
              <a:ext uri="{FF2B5EF4-FFF2-40B4-BE49-F238E27FC236}">
                <a16:creationId xmlns:a16="http://schemas.microsoft.com/office/drawing/2014/main" id="{33C4A5DF-ADAB-4021-8FA5-557901094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FB5D4-60AF-4515-9A00-E88766495A4B}"/>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78047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C016-6418-474F-8F9A-4D68728DF7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2C9CE0-5613-4A21-A5EB-7B3BB1E4C4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A05C5D0-7A49-47A6-B0FE-F2580B8785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B7A60-A1C2-4D3B-8E17-DFCEB839B3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C47CA9-DF31-4017-BDDD-E17A9A993C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365E6F-3579-4219-A21E-1CCF2EA771E4}"/>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8" name="Footer Placeholder 7">
            <a:extLst>
              <a:ext uri="{FF2B5EF4-FFF2-40B4-BE49-F238E27FC236}">
                <a16:creationId xmlns:a16="http://schemas.microsoft.com/office/drawing/2014/main" id="{611DDD49-484E-4C49-A628-CB2E28FBC8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828C78-94C3-45D4-B336-59324DF368DA}"/>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88055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F533A-C04E-4350-B4F5-E386FC1761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0A9271-7BA1-4E66-8F75-C9F5D4E0AC3B}"/>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4" name="Footer Placeholder 3">
            <a:extLst>
              <a:ext uri="{FF2B5EF4-FFF2-40B4-BE49-F238E27FC236}">
                <a16:creationId xmlns:a16="http://schemas.microsoft.com/office/drawing/2014/main" id="{3536EC27-5B70-4D5F-9A49-3260F51D53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456E2F-09D7-413E-AA30-7CE278D8DB7E}"/>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161346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9A0172-2FC5-44F4-A814-51B3D08B0D25}"/>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3" name="Footer Placeholder 2">
            <a:extLst>
              <a:ext uri="{FF2B5EF4-FFF2-40B4-BE49-F238E27FC236}">
                <a16:creationId xmlns:a16="http://schemas.microsoft.com/office/drawing/2014/main" id="{59C71574-6BAB-48A4-A8CB-9448998303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9B01B-2A78-4630-83AA-CAB936CC27B1}"/>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92122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B14A7-DEB5-4A66-BD3E-0E72E16B3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EEBF3C-9803-42C4-B6DF-8DE9DB531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2F227-3640-469F-9247-ECE7CA739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CAF97E-54BB-4644-8BDF-DD97C8D5BD9B}"/>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6" name="Footer Placeholder 5">
            <a:extLst>
              <a:ext uri="{FF2B5EF4-FFF2-40B4-BE49-F238E27FC236}">
                <a16:creationId xmlns:a16="http://schemas.microsoft.com/office/drawing/2014/main" id="{55F83586-2677-431B-BDB2-FD2B3B8123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41F48B-47BD-4138-A5D6-4565F50CE89C}"/>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2129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E9731-1AE5-4D3E-B587-64B19437E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9F50DD-9D83-4072-A0B2-E5B070D84B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69C13B-5A8A-4B4D-A2E9-04515CE85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FE6D1A-61A4-4D1B-B9B5-41D10A1BFB7C}"/>
              </a:ext>
            </a:extLst>
          </p:cNvPr>
          <p:cNvSpPr>
            <a:spLocks noGrp="1"/>
          </p:cNvSpPr>
          <p:nvPr>
            <p:ph type="dt" sz="half" idx="10"/>
          </p:nvPr>
        </p:nvSpPr>
        <p:spPr/>
        <p:txBody>
          <a:bodyPr/>
          <a:lstStyle/>
          <a:p>
            <a:fld id="{329B78C6-1089-40E6-8660-16B9159619FF}" type="datetimeFigureOut">
              <a:rPr lang="en-US" smtClean="0"/>
              <a:t>7/8/2023</a:t>
            </a:fld>
            <a:endParaRPr lang="en-US"/>
          </a:p>
        </p:txBody>
      </p:sp>
      <p:sp>
        <p:nvSpPr>
          <p:cNvPr id="6" name="Footer Placeholder 5">
            <a:extLst>
              <a:ext uri="{FF2B5EF4-FFF2-40B4-BE49-F238E27FC236}">
                <a16:creationId xmlns:a16="http://schemas.microsoft.com/office/drawing/2014/main" id="{21636E53-A167-4A3D-9A12-5BE61B9C69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ABDD8-6214-43A4-835F-E7FDEF471B5C}"/>
              </a:ext>
            </a:extLst>
          </p:cNvPr>
          <p:cNvSpPr>
            <a:spLocks noGrp="1"/>
          </p:cNvSpPr>
          <p:nvPr>
            <p:ph type="sldNum" sz="quarter" idx="12"/>
          </p:nvPr>
        </p:nvSpPr>
        <p:spPr/>
        <p:txBody>
          <a:bodyPr/>
          <a:lstStyle/>
          <a:p>
            <a:fld id="{12369528-07AC-43B4-A9E6-383C1637F765}" type="slidenum">
              <a:rPr lang="en-US" smtClean="0"/>
              <a:t>‹#›</a:t>
            </a:fld>
            <a:endParaRPr lang="en-US"/>
          </a:p>
        </p:txBody>
      </p:sp>
    </p:spTree>
    <p:extLst>
      <p:ext uri="{BB962C8B-B14F-4D97-AF65-F5344CB8AC3E}">
        <p14:creationId xmlns:p14="http://schemas.microsoft.com/office/powerpoint/2010/main" val="23525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C3A5C1-5739-4EFA-949A-F0B3669A0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FDE9D6-8692-43C7-916E-7BBE1D6EF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01E629-A56C-4C34-AE9F-16578DC878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B78C6-1089-40E6-8660-16B9159619FF}" type="datetimeFigureOut">
              <a:rPr lang="en-US" smtClean="0"/>
              <a:t>7/8/2023</a:t>
            </a:fld>
            <a:endParaRPr lang="en-US"/>
          </a:p>
        </p:txBody>
      </p:sp>
      <p:sp>
        <p:nvSpPr>
          <p:cNvPr id="5" name="Footer Placeholder 4">
            <a:extLst>
              <a:ext uri="{FF2B5EF4-FFF2-40B4-BE49-F238E27FC236}">
                <a16:creationId xmlns:a16="http://schemas.microsoft.com/office/drawing/2014/main" id="{EE1FB4AF-E0F7-4E6D-8BDB-D57EFD29D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82B6C-3F7C-43F2-8739-561C234EA1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69528-07AC-43B4-A9E6-383C1637F765}" type="slidenum">
              <a:rPr lang="en-US" smtClean="0"/>
              <a:t>‹#›</a:t>
            </a:fld>
            <a:endParaRPr lang="en-US"/>
          </a:p>
        </p:txBody>
      </p:sp>
    </p:spTree>
    <p:extLst>
      <p:ext uri="{BB962C8B-B14F-4D97-AF65-F5344CB8AC3E}">
        <p14:creationId xmlns:p14="http://schemas.microsoft.com/office/powerpoint/2010/main" val="382925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0"/>
            <a:ext cx="12258984" cy="6886101"/>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5" name="Oval 4">
            <a:extLst>
              <a:ext uri="{FF2B5EF4-FFF2-40B4-BE49-F238E27FC236}">
                <a16:creationId xmlns:a16="http://schemas.microsoft.com/office/drawing/2014/main" id="{BAAFC3A4-F82E-F610-8876-DAB018779E7F}"/>
              </a:ext>
            </a:extLst>
          </p:cNvPr>
          <p:cNvSpPr/>
          <p:nvPr/>
        </p:nvSpPr>
        <p:spPr>
          <a:xfrm>
            <a:off x="10095722" y="415244"/>
            <a:ext cx="1688841" cy="9003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Session-3</a:t>
            </a:r>
            <a:endParaRPr lang="en-IN" dirty="0"/>
          </a:p>
        </p:txBody>
      </p:sp>
      <p:sp>
        <p:nvSpPr>
          <p:cNvPr id="7" name="TextBox 6">
            <a:extLst>
              <a:ext uri="{FF2B5EF4-FFF2-40B4-BE49-F238E27FC236}">
                <a16:creationId xmlns:a16="http://schemas.microsoft.com/office/drawing/2014/main" id="{CC356307-59CF-4148-E8E6-61E420D9D32E}"/>
              </a:ext>
            </a:extLst>
          </p:cNvPr>
          <p:cNvSpPr txBox="1"/>
          <p:nvPr/>
        </p:nvSpPr>
        <p:spPr>
          <a:xfrm>
            <a:off x="802433" y="968594"/>
            <a:ext cx="8735106" cy="523220"/>
          </a:xfrm>
          <a:prstGeom prst="rect">
            <a:avLst/>
          </a:prstGeom>
          <a:noFill/>
        </p:spPr>
        <p:txBody>
          <a:bodyPr wrap="square">
            <a:spAutoFit/>
          </a:bodyPr>
          <a:lstStyle/>
          <a:p>
            <a:pPr algn="ctr"/>
            <a:r>
              <a:rPr lang="en-US" sz="2800" b="1" dirty="0"/>
              <a:t>Credit Strategy &amp; Portfolio Management</a:t>
            </a:r>
            <a:endParaRPr lang="en-IN" sz="2800" b="1" dirty="0"/>
          </a:p>
        </p:txBody>
      </p:sp>
      <p:pic>
        <p:nvPicPr>
          <p:cNvPr id="1026" name="Picture 2" descr="Credit Strategy | LinkedIn">
            <a:extLst>
              <a:ext uri="{FF2B5EF4-FFF2-40B4-BE49-F238E27FC236}">
                <a16:creationId xmlns:a16="http://schemas.microsoft.com/office/drawing/2014/main" id="{5B73DF3F-DCA1-8A19-0055-65B24ABFA0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5291" y="2054289"/>
            <a:ext cx="4935893" cy="3562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66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7170" name="Picture 2" descr="Active vs Passive Portfolio Management | Impact of costs on investments">
            <a:extLst>
              <a:ext uri="{FF2B5EF4-FFF2-40B4-BE49-F238E27FC236}">
                <a16:creationId xmlns:a16="http://schemas.microsoft.com/office/drawing/2014/main" id="{FDE287AC-4A98-36E0-23CF-C83B21CC2D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7488" y="1057275"/>
            <a:ext cx="6677025" cy="474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069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8194" name="Picture 2" descr="What is Investment Portfolio Management? Factors, Ways, Process, Types,  Objectives - The Investors Book">
            <a:extLst>
              <a:ext uri="{FF2B5EF4-FFF2-40B4-BE49-F238E27FC236}">
                <a16:creationId xmlns:a16="http://schemas.microsoft.com/office/drawing/2014/main" id="{5EB6D303-014F-15A3-DE5B-4536B6E022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2995" y="824232"/>
            <a:ext cx="5272379" cy="517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526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9218" name="Picture 2" descr="Managing bond portfolios">
            <a:extLst>
              <a:ext uri="{FF2B5EF4-FFF2-40B4-BE49-F238E27FC236}">
                <a16:creationId xmlns:a16="http://schemas.microsoft.com/office/drawing/2014/main" id="{2904704F-38F6-F31A-9D32-CE71F914CD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4165" y="1044616"/>
            <a:ext cx="7741679" cy="44353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2AFA274-4101-71A1-C89A-302223BF9893}"/>
              </a:ext>
            </a:extLst>
          </p:cNvPr>
          <p:cNvSpPr txBox="1"/>
          <p:nvPr/>
        </p:nvSpPr>
        <p:spPr>
          <a:xfrm>
            <a:off x="2155371" y="382555"/>
            <a:ext cx="7389845" cy="369332"/>
          </a:xfrm>
          <a:prstGeom prst="rect">
            <a:avLst/>
          </a:prstGeom>
          <a:noFill/>
        </p:spPr>
        <p:txBody>
          <a:bodyPr wrap="square" rtlCol="0">
            <a:spAutoFit/>
          </a:bodyPr>
          <a:lstStyle/>
          <a:p>
            <a:pPr algn="ctr"/>
            <a:r>
              <a:rPr lang="en-US" b="1" dirty="0"/>
              <a:t>Strategies and Techniques of Portfolio Management</a:t>
            </a:r>
            <a:endParaRPr lang="en-IN" b="1" dirty="0"/>
          </a:p>
        </p:txBody>
      </p:sp>
    </p:spTree>
    <p:extLst>
      <p:ext uri="{BB962C8B-B14F-4D97-AF65-F5344CB8AC3E}">
        <p14:creationId xmlns:p14="http://schemas.microsoft.com/office/powerpoint/2010/main" val="3711803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3" name="TextBox 2">
            <a:extLst>
              <a:ext uri="{FF2B5EF4-FFF2-40B4-BE49-F238E27FC236}">
                <a16:creationId xmlns:a16="http://schemas.microsoft.com/office/drawing/2014/main" id="{4DCDD25D-38C5-102B-101C-A879332D7C70}"/>
              </a:ext>
            </a:extLst>
          </p:cNvPr>
          <p:cNvSpPr txBox="1"/>
          <p:nvPr/>
        </p:nvSpPr>
        <p:spPr>
          <a:xfrm>
            <a:off x="2435290" y="270588"/>
            <a:ext cx="6904653" cy="369332"/>
          </a:xfrm>
          <a:prstGeom prst="rect">
            <a:avLst/>
          </a:prstGeom>
          <a:noFill/>
        </p:spPr>
        <p:txBody>
          <a:bodyPr wrap="square" rtlCol="0">
            <a:spAutoFit/>
          </a:bodyPr>
          <a:lstStyle/>
          <a:p>
            <a:pPr algn="ctr"/>
            <a:r>
              <a:rPr lang="en-US" b="1" dirty="0"/>
              <a:t>Passive Portfolio Strategy</a:t>
            </a:r>
            <a:endParaRPr lang="en-IN" b="1" dirty="0"/>
          </a:p>
        </p:txBody>
      </p:sp>
      <p:sp>
        <p:nvSpPr>
          <p:cNvPr id="7" name="TextBox 6">
            <a:extLst>
              <a:ext uri="{FF2B5EF4-FFF2-40B4-BE49-F238E27FC236}">
                <a16:creationId xmlns:a16="http://schemas.microsoft.com/office/drawing/2014/main" id="{1B4AEE3A-C368-A849-02A8-9ABCDD4F2D57}"/>
              </a:ext>
            </a:extLst>
          </p:cNvPr>
          <p:cNvSpPr txBox="1"/>
          <p:nvPr/>
        </p:nvSpPr>
        <p:spPr>
          <a:xfrm>
            <a:off x="1847461" y="1334278"/>
            <a:ext cx="7343191" cy="4247317"/>
          </a:xfrm>
          <a:prstGeom prst="rect">
            <a:avLst/>
          </a:prstGeom>
          <a:noFill/>
        </p:spPr>
        <p:txBody>
          <a:bodyPr wrap="square">
            <a:spAutoFit/>
          </a:bodyPr>
          <a:lstStyle/>
          <a:p>
            <a:r>
              <a:rPr lang="en-US" b="1" i="0" dirty="0">
                <a:solidFill>
                  <a:srgbClr val="374151"/>
                </a:solidFill>
                <a:effectLst/>
                <a:latin typeface="Söhne"/>
              </a:rPr>
              <a:t>Buy and hold investing </a:t>
            </a:r>
            <a:r>
              <a:rPr lang="en-US" b="0" i="0" dirty="0">
                <a:solidFill>
                  <a:srgbClr val="374151"/>
                </a:solidFill>
                <a:effectLst/>
                <a:latin typeface="Söhne"/>
              </a:rPr>
              <a:t>is an investment strategy where investors purchase securities, such as stocks or bonds, with the intention of holding them for an extended period, typically years or even decades. The strategy is based on the belief that, over time, the market tends to increase in value, and the investor can benefit from long-term growth and compounding returns.</a:t>
            </a:r>
          </a:p>
          <a:p>
            <a:endParaRPr lang="en-US" dirty="0">
              <a:solidFill>
                <a:srgbClr val="374151"/>
              </a:solidFill>
              <a:latin typeface="Söhne"/>
            </a:endParaRPr>
          </a:p>
          <a:p>
            <a:r>
              <a:rPr lang="en-US" b="1" i="0" dirty="0">
                <a:solidFill>
                  <a:srgbClr val="374151"/>
                </a:solidFill>
                <a:effectLst/>
                <a:latin typeface="Söhne"/>
              </a:rPr>
              <a:t>Indexing</a:t>
            </a:r>
            <a:r>
              <a:rPr lang="en-US" b="0" i="0" dirty="0">
                <a:solidFill>
                  <a:srgbClr val="374151"/>
                </a:solidFill>
                <a:effectLst/>
                <a:latin typeface="Söhne"/>
              </a:rPr>
              <a:t> in portfolio management refers to a passive investment strategy that aims to replicate the performance of a specific market index, such as the S&amp;P 500 or the FTSE 100. Instead of attempting to outperform the market, index investors seek to match the returns of the chosen index by holding a diversified portfolio of securities that closely mirrors the index's composition.</a:t>
            </a:r>
          </a:p>
          <a:p>
            <a:endParaRPr lang="en-US" b="0" i="0" dirty="0">
              <a:solidFill>
                <a:srgbClr val="374151"/>
              </a:solidFill>
              <a:effectLst/>
              <a:latin typeface="Söhne"/>
            </a:endParaRPr>
          </a:p>
          <a:p>
            <a:endParaRPr lang="en-US" dirty="0">
              <a:solidFill>
                <a:srgbClr val="374151"/>
              </a:solidFill>
              <a:latin typeface="Söhne"/>
            </a:endParaRPr>
          </a:p>
          <a:p>
            <a:endParaRPr lang="en-US" dirty="0">
              <a:solidFill>
                <a:srgbClr val="374151"/>
              </a:solidFill>
              <a:latin typeface="Söhne"/>
            </a:endParaRPr>
          </a:p>
        </p:txBody>
      </p:sp>
    </p:spTree>
    <p:extLst>
      <p:ext uri="{BB962C8B-B14F-4D97-AF65-F5344CB8AC3E}">
        <p14:creationId xmlns:p14="http://schemas.microsoft.com/office/powerpoint/2010/main" val="308802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2" name="TextBox 1">
            <a:extLst>
              <a:ext uri="{FF2B5EF4-FFF2-40B4-BE49-F238E27FC236}">
                <a16:creationId xmlns:a16="http://schemas.microsoft.com/office/drawing/2014/main" id="{63DB8C61-D4AB-78E1-3839-A1CE9832195C}"/>
              </a:ext>
            </a:extLst>
          </p:cNvPr>
          <p:cNvSpPr txBox="1"/>
          <p:nvPr/>
        </p:nvSpPr>
        <p:spPr>
          <a:xfrm>
            <a:off x="2360645" y="298580"/>
            <a:ext cx="6690049" cy="369332"/>
          </a:xfrm>
          <a:prstGeom prst="rect">
            <a:avLst/>
          </a:prstGeom>
          <a:noFill/>
        </p:spPr>
        <p:txBody>
          <a:bodyPr wrap="square" rtlCol="0">
            <a:spAutoFit/>
          </a:bodyPr>
          <a:lstStyle/>
          <a:p>
            <a:pPr algn="ctr"/>
            <a:r>
              <a:rPr lang="en-US" b="1" dirty="0"/>
              <a:t>Active Portfolio Strategy</a:t>
            </a:r>
            <a:r>
              <a:rPr lang="en-US" dirty="0"/>
              <a:t> </a:t>
            </a:r>
            <a:endParaRPr lang="en-IN" dirty="0"/>
          </a:p>
        </p:txBody>
      </p:sp>
      <p:sp>
        <p:nvSpPr>
          <p:cNvPr id="5" name="TextBox 4">
            <a:extLst>
              <a:ext uri="{FF2B5EF4-FFF2-40B4-BE49-F238E27FC236}">
                <a16:creationId xmlns:a16="http://schemas.microsoft.com/office/drawing/2014/main" id="{D05CC1C7-72F8-A06C-0EA1-4D910E1EA4EE}"/>
              </a:ext>
            </a:extLst>
          </p:cNvPr>
          <p:cNvSpPr txBox="1"/>
          <p:nvPr/>
        </p:nvSpPr>
        <p:spPr>
          <a:xfrm>
            <a:off x="2155371" y="1073020"/>
            <a:ext cx="6997959" cy="5078313"/>
          </a:xfrm>
          <a:prstGeom prst="rect">
            <a:avLst/>
          </a:prstGeom>
          <a:noFill/>
        </p:spPr>
        <p:txBody>
          <a:bodyPr wrap="square">
            <a:spAutoFit/>
          </a:bodyPr>
          <a:lstStyle/>
          <a:p>
            <a:r>
              <a:rPr lang="en-US" b="1" i="0" dirty="0">
                <a:solidFill>
                  <a:srgbClr val="374151"/>
                </a:solidFill>
                <a:effectLst/>
                <a:latin typeface="Söhne"/>
              </a:rPr>
              <a:t>Interest rate anticipation </a:t>
            </a:r>
            <a:r>
              <a:rPr lang="en-US" b="0" i="0" dirty="0">
                <a:solidFill>
                  <a:srgbClr val="374151"/>
                </a:solidFill>
                <a:effectLst/>
                <a:latin typeface="Söhne"/>
              </a:rPr>
              <a:t>is a portfolio management strategy that involves making investment decisions based on expectations of future changes in interest rates. </a:t>
            </a:r>
          </a:p>
          <a:p>
            <a:endParaRPr lang="en-US" dirty="0">
              <a:solidFill>
                <a:srgbClr val="374151"/>
              </a:solidFill>
              <a:latin typeface="Söhne"/>
            </a:endParaRPr>
          </a:p>
          <a:p>
            <a:r>
              <a:rPr lang="en-US" b="1" i="0" dirty="0">
                <a:solidFill>
                  <a:srgbClr val="374151"/>
                </a:solidFill>
                <a:effectLst/>
                <a:latin typeface="Söhne"/>
              </a:rPr>
              <a:t>Valuation analysis </a:t>
            </a:r>
            <a:r>
              <a:rPr lang="en-US" b="0" i="0" dirty="0">
                <a:solidFill>
                  <a:srgbClr val="374151"/>
                </a:solidFill>
                <a:effectLst/>
                <a:latin typeface="Söhne"/>
              </a:rPr>
              <a:t>is a fundamental component of portfolio management that involves assessing the intrinsic value of securities or assets to make informed investment decisions. </a:t>
            </a:r>
          </a:p>
          <a:p>
            <a:endParaRPr lang="en-US" dirty="0">
              <a:solidFill>
                <a:srgbClr val="374151"/>
              </a:solidFill>
              <a:latin typeface="Söhne"/>
            </a:endParaRPr>
          </a:p>
          <a:p>
            <a:r>
              <a:rPr lang="en-US" b="1" i="0" dirty="0">
                <a:solidFill>
                  <a:srgbClr val="374151"/>
                </a:solidFill>
                <a:effectLst/>
                <a:latin typeface="Söhne"/>
              </a:rPr>
              <a:t>Credit analysis </a:t>
            </a:r>
            <a:r>
              <a:rPr lang="en-US" b="0" i="0" dirty="0">
                <a:solidFill>
                  <a:srgbClr val="374151"/>
                </a:solidFill>
                <a:effectLst/>
                <a:latin typeface="Söhne"/>
              </a:rPr>
              <a:t>is a crucial component of portfolio management, particularly for fixed income investments, such as bonds or loans. It involves assessing the creditworthiness of a borrower or issuer and evaluating the risk of default on their debt obligations. </a:t>
            </a:r>
          </a:p>
          <a:p>
            <a:endParaRPr lang="en-US" dirty="0">
              <a:solidFill>
                <a:srgbClr val="374151"/>
              </a:solidFill>
              <a:latin typeface="Söhne"/>
            </a:endParaRPr>
          </a:p>
          <a:p>
            <a:r>
              <a:rPr lang="en-US" b="1" i="0" dirty="0">
                <a:solidFill>
                  <a:srgbClr val="374151"/>
                </a:solidFill>
                <a:effectLst/>
                <a:latin typeface="Söhne"/>
              </a:rPr>
              <a:t>Yield spread </a:t>
            </a:r>
            <a:r>
              <a:rPr lang="en-US" b="0" i="0" dirty="0">
                <a:solidFill>
                  <a:srgbClr val="374151"/>
                </a:solidFill>
                <a:effectLst/>
                <a:latin typeface="Söhne"/>
              </a:rPr>
              <a:t>analysis is a technique used in portfolio management to evaluate and compare the relative value of different fixed income securities or credit instruments. It involves analyzing the yield spread, which is the difference in yield between two securities or a benchmark, to assess the credit risk and potential return of an investment.</a:t>
            </a:r>
            <a:r>
              <a:rPr lang="en-US" dirty="0">
                <a:solidFill>
                  <a:srgbClr val="374151"/>
                </a:solidFill>
                <a:latin typeface="Söhne"/>
              </a:rPr>
              <a:t> </a:t>
            </a:r>
            <a:endParaRPr lang="en-IN" dirty="0"/>
          </a:p>
        </p:txBody>
      </p:sp>
    </p:spTree>
    <p:extLst>
      <p:ext uri="{BB962C8B-B14F-4D97-AF65-F5344CB8AC3E}">
        <p14:creationId xmlns:p14="http://schemas.microsoft.com/office/powerpoint/2010/main" val="2897563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2" name="TextBox 1">
            <a:extLst>
              <a:ext uri="{FF2B5EF4-FFF2-40B4-BE49-F238E27FC236}">
                <a16:creationId xmlns:a16="http://schemas.microsoft.com/office/drawing/2014/main" id="{9CB47961-1A4F-8F5D-8266-0F7C60D0A415}"/>
              </a:ext>
            </a:extLst>
          </p:cNvPr>
          <p:cNvSpPr txBox="1"/>
          <p:nvPr/>
        </p:nvSpPr>
        <p:spPr>
          <a:xfrm>
            <a:off x="2687216" y="410547"/>
            <a:ext cx="6475445" cy="369332"/>
          </a:xfrm>
          <a:prstGeom prst="rect">
            <a:avLst/>
          </a:prstGeom>
          <a:noFill/>
        </p:spPr>
        <p:txBody>
          <a:bodyPr wrap="square" rtlCol="0">
            <a:spAutoFit/>
          </a:bodyPr>
          <a:lstStyle/>
          <a:p>
            <a:pPr algn="ctr"/>
            <a:r>
              <a:rPr lang="en-US" b="1" dirty="0"/>
              <a:t>Core Plus Management Strategy</a:t>
            </a:r>
            <a:endParaRPr lang="en-IN" b="1" dirty="0"/>
          </a:p>
        </p:txBody>
      </p:sp>
      <p:sp>
        <p:nvSpPr>
          <p:cNvPr id="5" name="TextBox 4">
            <a:extLst>
              <a:ext uri="{FF2B5EF4-FFF2-40B4-BE49-F238E27FC236}">
                <a16:creationId xmlns:a16="http://schemas.microsoft.com/office/drawing/2014/main" id="{270FB06C-5409-456C-6D80-6B800E5B9B7E}"/>
              </a:ext>
            </a:extLst>
          </p:cNvPr>
          <p:cNvSpPr txBox="1"/>
          <p:nvPr/>
        </p:nvSpPr>
        <p:spPr>
          <a:xfrm>
            <a:off x="2584580" y="1520890"/>
            <a:ext cx="6568750" cy="3693319"/>
          </a:xfrm>
          <a:prstGeom prst="rect">
            <a:avLst/>
          </a:prstGeom>
          <a:noFill/>
        </p:spPr>
        <p:txBody>
          <a:bodyPr wrap="square">
            <a:spAutoFit/>
          </a:bodyPr>
          <a:lstStyle/>
          <a:p>
            <a:r>
              <a:rPr lang="en-US" b="1" i="0" dirty="0">
                <a:solidFill>
                  <a:srgbClr val="374151"/>
                </a:solidFill>
                <a:effectLst/>
                <a:latin typeface="Söhne"/>
              </a:rPr>
              <a:t>Enhanced indexing</a:t>
            </a:r>
            <a:r>
              <a:rPr lang="en-US" b="0" i="0" dirty="0">
                <a:solidFill>
                  <a:srgbClr val="374151"/>
                </a:solidFill>
                <a:effectLst/>
                <a:latin typeface="Söhne"/>
              </a:rPr>
              <a:t>, also known as active indexing or smart beta investing, is an investment strategy that combines elements of both passive indexing and active management. It aims to deliver returns that outperform traditional market-cap-weighted indexes (passive indexing) while still maintaining some of the benefits of index investing, such as broad market exposure and low costs.</a:t>
            </a:r>
          </a:p>
          <a:p>
            <a:endParaRPr lang="en-US" dirty="0">
              <a:solidFill>
                <a:srgbClr val="374151"/>
              </a:solidFill>
              <a:latin typeface="Söhne"/>
            </a:endParaRPr>
          </a:p>
          <a:p>
            <a:r>
              <a:rPr lang="en-US" b="1" i="0" dirty="0">
                <a:solidFill>
                  <a:srgbClr val="374151"/>
                </a:solidFill>
                <a:effectLst/>
                <a:latin typeface="Söhne"/>
              </a:rPr>
              <a:t>Active/passive plus sectors </a:t>
            </a:r>
            <a:r>
              <a:rPr lang="en-US" b="0" i="0" dirty="0">
                <a:solidFill>
                  <a:srgbClr val="374151"/>
                </a:solidFill>
                <a:effectLst/>
                <a:latin typeface="Söhne"/>
              </a:rPr>
              <a:t>is an investment strategy that combines elements of both active and passive management approaches with a focus on sector selection. It involves actively selecting and weighting sectors within a portfolio while using a passive or index-based approach for securities within each chosen sector.</a:t>
            </a:r>
            <a:endParaRPr lang="en-IN" dirty="0"/>
          </a:p>
          <a:p>
            <a:endParaRPr lang="en-IN" dirty="0"/>
          </a:p>
        </p:txBody>
      </p:sp>
    </p:spTree>
    <p:extLst>
      <p:ext uri="{BB962C8B-B14F-4D97-AF65-F5344CB8AC3E}">
        <p14:creationId xmlns:p14="http://schemas.microsoft.com/office/powerpoint/2010/main" val="1721777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5" name="TextBox 4">
            <a:extLst>
              <a:ext uri="{FF2B5EF4-FFF2-40B4-BE49-F238E27FC236}">
                <a16:creationId xmlns:a16="http://schemas.microsoft.com/office/drawing/2014/main" id="{747DF163-04C7-7BA7-0A91-FEFC6BE7C278}"/>
              </a:ext>
            </a:extLst>
          </p:cNvPr>
          <p:cNvSpPr txBox="1"/>
          <p:nvPr/>
        </p:nvSpPr>
        <p:spPr>
          <a:xfrm>
            <a:off x="2612571" y="298580"/>
            <a:ext cx="6512768" cy="369332"/>
          </a:xfrm>
          <a:prstGeom prst="rect">
            <a:avLst/>
          </a:prstGeom>
          <a:noFill/>
        </p:spPr>
        <p:txBody>
          <a:bodyPr wrap="square" rtlCol="0">
            <a:spAutoFit/>
          </a:bodyPr>
          <a:lstStyle/>
          <a:p>
            <a:pPr algn="ctr"/>
            <a:r>
              <a:rPr lang="en-US" b="1" dirty="0"/>
              <a:t>Matched Funding Techniques</a:t>
            </a:r>
            <a:endParaRPr lang="en-IN" b="1" dirty="0"/>
          </a:p>
        </p:txBody>
      </p:sp>
      <p:sp>
        <p:nvSpPr>
          <p:cNvPr id="8" name="TextBox 7">
            <a:extLst>
              <a:ext uri="{FF2B5EF4-FFF2-40B4-BE49-F238E27FC236}">
                <a16:creationId xmlns:a16="http://schemas.microsoft.com/office/drawing/2014/main" id="{09E58DB8-50D9-4244-952D-1ECE5546C236}"/>
              </a:ext>
            </a:extLst>
          </p:cNvPr>
          <p:cNvSpPr txBox="1"/>
          <p:nvPr/>
        </p:nvSpPr>
        <p:spPr>
          <a:xfrm>
            <a:off x="2612571" y="1045029"/>
            <a:ext cx="6578081" cy="5078313"/>
          </a:xfrm>
          <a:prstGeom prst="rect">
            <a:avLst/>
          </a:prstGeom>
          <a:noFill/>
        </p:spPr>
        <p:txBody>
          <a:bodyPr wrap="square">
            <a:spAutoFit/>
          </a:bodyPr>
          <a:lstStyle/>
          <a:p>
            <a:r>
              <a:rPr lang="en-US" b="1" i="0" dirty="0">
                <a:solidFill>
                  <a:srgbClr val="374151"/>
                </a:solidFill>
                <a:effectLst/>
                <a:latin typeface="Söhne"/>
              </a:rPr>
              <a:t>A dedicated portfolio</a:t>
            </a:r>
            <a:r>
              <a:rPr lang="en-US" b="0" i="0" dirty="0">
                <a:solidFill>
                  <a:srgbClr val="374151"/>
                </a:solidFill>
                <a:effectLst/>
                <a:latin typeface="Söhne"/>
              </a:rPr>
              <a:t>, also known as a segregated portfolio or separate account, is an investment portfolio that is customized and managed for a specific client or group of clients. It is distinct from a commingled or pooled investment vehicle, such as a mutual fund or exchange-traded fund (ETF), where investments are pooled together from multiple investors.</a:t>
            </a:r>
          </a:p>
          <a:p>
            <a:endParaRPr lang="en-US" dirty="0">
              <a:solidFill>
                <a:srgbClr val="374151"/>
              </a:solidFill>
              <a:latin typeface="Söhne"/>
            </a:endParaRPr>
          </a:p>
          <a:p>
            <a:r>
              <a:rPr lang="en-US" b="1" i="0" dirty="0">
                <a:solidFill>
                  <a:srgbClr val="374151"/>
                </a:solidFill>
                <a:effectLst/>
                <a:latin typeface="Söhne"/>
              </a:rPr>
              <a:t>Classical immunization</a:t>
            </a:r>
            <a:r>
              <a:rPr lang="en-US" b="0" i="0" dirty="0">
                <a:solidFill>
                  <a:srgbClr val="374151"/>
                </a:solidFill>
                <a:effectLst/>
                <a:latin typeface="Söhne"/>
              </a:rPr>
              <a:t>, also known as duration immunization, is an investment strategy used to manage interest rate risk in a bond portfolio. It aims to ensure that the portfolio's value remains relatively stable in the face of changing interest rates.</a:t>
            </a:r>
          </a:p>
          <a:p>
            <a:endParaRPr lang="en-US" dirty="0">
              <a:solidFill>
                <a:srgbClr val="374151"/>
              </a:solidFill>
              <a:latin typeface="Söhne"/>
            </a:endParaRPr>
          </a:p>
          <a:p>
            <a:r>
              <a:rPr lang="en-US" b="1" i="0" dirty="0">
                <a:solidFill>
                  <a:srgbClr val="374151"/>
                </a:solidFill>
                <a:effectLst/>
                <a:latin typeface="Söhne"/>
              </a:rPr>
              <a:t>Horizon matching </a:t>
            </a:r>
            <a:r>
              <a:rPr lang="en-US" b="0" i="0" dirty="0">
                <a:solidFill>
                  <a:srgbClr val="374151"/>
                </a:solidFill>
                <a:effectLst/>
                <a:latin typeface="Söhne"/>
              </a:rPr>
              <a:t>is an investment strategy that involves aligning the time horizon of investments with the anticipated cash flow needs or financial goals of an investor. The strategy aims to ensure that the investment portfolio is structured in a way that provides the necessary funds when they are needed, thereby reducing the risk of being forced to sell investments at unfavorable times.</a:t>
            </a:r>
            <a:endParaRPr lang="en-IN" dirty="0"/>
          </a:p>
        </p:txBody>
      </p:sp>
    </p:spTree>
    <p:extLst>
      <p:ext uri="{BB962C8B-B14F-4D97-AF65-F5344CB8AC3E}">
        <p14:creationId xmlns:p14="http://schemas.microsoft.com/office/powerpoint/2010/main" val="3936577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2" name="TextBox 1">
            <a:extLst>
              <a:ext uri="{FF2B5EF4-FFF2-40B4-BE49-F238E27FC236}">
                <a16:creationId xmlns:a16="http://schemas.microsoft.com/office/drawing/2014/main" id="{60AB5C5D-42BD-D175-6280-F9436A6406F0}"/>
              </a:ext>
            </a:extLst>
          </p:cNvPr>
          <p:cNvSpPr txBox="1"/>
          <p:nvPr/>
        </p:nvSpPr>
        <p:spPr>
          <a:xfrm>
            <a:off x="2239347" y="550506"/>
            <a:ext cx="7492482" cy="369332"/>
          </a:xfrm>
          <a:prstGeom prst="rect">
            <a:avLst/>
          </a:prstGeom>
          <a:noFill/>
        </p:spPr>
        <p:txBody>
          <a:bodyPr wrap="square" rtlCol="0">
            <a:spAutoFit/>
          </a:bodyPr>
          <a:lstStyle/>
          <a:p>
            <a:pPr algn="ctr"/>
            <a:r>
              <a:rPr lang="en-US" b="1" dirty="0"/>
              <a:t>Contingent &amp; Structured Strategies</a:t>
            </a:r>
            <a:endParaRPr lang="en-IN" b="1" dirty="0"/>
          </a:p>
        </p:txBody>
      </p:sp>
      <p:sp>
        <p:nvSpPr>
          <p:cNvPr id="5" name="TextBox 4">
            <a:extLst>
              <a:ext uri="{FF2B5EF4-FFF2-40B4-BE49-F238E27FC236}">
                <a16:creationId xmlns:a16="http://schemas.microsoft.com/office/drawing/2014/main" id="{20F78274-F9EF-6E28-0F15-9741FF2D78CC}"/>
              </a:ext>
            </a:extLst>
          </p:cNvPr>
          <p:cNvSpPr txBox="1"/>
          <p:nvPr/>
        </p:nvSpPr>
        <p:spPr>
          <a:xfrm>
            <a:off x="2435290" y="1222310"/>
            <a:ext cx="6755362" cy="4247317"/>
          </a:xfrm>
          <a:prstGeom prst="rect">
            <a:avLst/>
          </a:prstGeom>
          <a:noFill/>
        </p:spPr>
        <p:txBody>
          <a:bodyPr wrap="square">
            <a:spAutoFit/>
          </a:bodyPr>
          <a:lstStyle/>
          <a:p>
            <a:r>
              <a:rPr lang="en-US" b="1" i="0" dirty="0">
                <a:solidFill>
                  <a:srgbClr val="374151"/>
                </a:solidFill>
                <a:effectLst/>
                <a:latin typeface="Söhne"/>
              </a:rPr>
              <a:t>Contingent immunization</a:t>
            </a:r>
            <a:r>
              <a:rPr lang="en-US" b="0" i="0" dirty="0">
                <a:solidFill>
                  <a:srgbClr val="374151"/>
                </a:solidFill>
                <a:effectLst/>
                <a:latin typeface="Söhne"/>
              </a:rPr>
              <a:t> is an investment strategy that combines elements of both active management and immunization to balance the potential for investment growth with the need to protect against downside risk. The strategy is often used by bond portfolio managers to manage interest rate risk while maintaining the opportunity for higher returns.</a:t>
            </a:r>
          </a:p>
          <a:p>
            <a:endParaRPr lang="en-US" dirty="0">
              <a:solidFill>
                <a:srgbClr val="374151"/>
              </a:solidFill>
              <a:latin typeface="Söhne"/>
            </a:endParaRPr>
          </a:p>
          <a:p>
            <a:r>
              <a:rPr lang="en-US" b="1" i="0" dirty="0">
                <a:solidFill>
                  <a:srgbClr val="374151"/>
                </a:solidFill>
                <a:effectLst/>
                <a:latin typeface="Söhne"/>
              </a:rPr>
              <a:t>Structured management</a:t>
            </a:r>
            <a:r>
              <a:rPr lang="en-US" b="0" i="0" dirty="0">
                <a:solidFill>
                  <a:srgbClr val="374151"/>
                </a:solidFill>
                <a:effectLst/>
                <a:latin typeface="Söhne"/>
              </a:rPr>
              <a:t>, also known as structured portfolio management, is an investment approach that combines multiple investment strategies or techniques to achieve specific investment objectives. It involves the systematic integration of various investment strategies, asset classes, and risk management techniques to optimize portfolio performance and manage risk.</a:t>
            </a:r>
          </a:p>
          <a:p>
            <a:endParaRPr lang="en-US" dirty="0">
              <a:solidFill>
                <a:srgbClr val="374151"/>
              </a:solidFill>
              <a:latin typeface="Söhne"/>
            </a:endParaRPr>
          </a:p>
          <a:p>
            <a:endParaRPr lang="en-IN" dirty="0"/>
          </a:p>
        </p:txBody>
      </p:sp>
    </p:spTree>
    <p:extLst>
      <p:ext uri="{BB962C8B-B14F-4D97-AF65-F5344CB8AC3E}">
        <p14:creationId xmlns:p14="http://schemas.microsoft.com/office/powerpoint/2010/main" val="4001800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10242" name="Picture 2" descr="The Risk-Return Trade-Off | Model Investing">
            <a:extLst>
              <a:ext uri="{FF2B5EF4-FFF2-40B4-BE49-F238E27FC236}">
                <a16:creationId xmlns:a16="http://schemas.microsoft.com/office/drawing/2014/main" id="{0887381B-04DB-562F-4FB8-994A0C88B0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25" y="1285875"/>
            <a:ext cx="714375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210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2" name="Rectangle 1">
            <a:extLst>
              <a:ext uri="{FF2B5EF4-FFF2-40B4-BE49-F238E27FC236}">
                <a16:creationId xmlns:a16="http://schemas.microsoft.com/office/drawing/2014/main" id="{38EE02C7-B957-DCAB-A060-B8C058E0D09D}"/>
              </a:ext>
            </a:extLst>
          </p:cNvPr>
          <p:cNvSpPr/>
          <p:nvPr/>
        </p:nvSpPr>
        <p:spPr>
          <a:xfrm>
            <a:off x="4280632" y="2967335"/>
            <a:ext cx="363073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p>
        </p:txBody>
      </p:sp>
    </p:spTree>
    <p:extLst>
      <p:ext uri="{BB962C8B-B14F-4D97-AF65-F5344CB8AC3E}">
        <p14:creationId xmlns:p14="http://schemas.microsoft.com/office/powerpoint/2010/main" val="115232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143912"/>
            <a:ext cx="1765616" cy="579988"/>
          </a:xfrm>
          <a:prstGeom prst="rect">
            <a:avLst/>
          </a:prstGeom>
        </p:spPr>
      </p:pic>
      <p:sp>
        <p:nvSpPr>
          <p:cNvPr id="2" name="TextBox 1">
            <a:extLst>
              <a:ext uri="{FF2B5EF4-FFF2-40B4-BE49-F238E27FC236}">
                <a16:creationId xmlns:a16="http://schemas.microsoft.com/office/drawing/2014/main" id="{07C096D1-A176-6C59-93B1-5A1DEDC69B60}"/>
              </a:ext>
            </a:extLst>
          </p:cNvPr>
          <p:cNvSpPr txBox="1"/>
          <p:nvPr/>
        </p:nvSpPr>
        <p:spPr>
          <a:xfrm>
            <a:off x="690465" y="1250302"/>
            <a:ext cx="10655559" cy="3139321"/>
          </a:xfrm>
          <a:prstGeom prst="rect">
            <a:avLst/>
          </a:prstGeom>
          <a:noFill/>
        </p:spPr>
        <p:txBody>
          <a:bodyPr wrap="square" rtlCol="0">
            <a:spAutoFit/>
          </a:bodyPr>
          <a:lstStyle/>
          <a:p>
            <a:r>
              <a:rPr lang="en-US" b="1" dirty="0"/>
              <a:t>Portfolio Management:</a:t>
            </a:r>
          </a:p>
          <a:p>
            <a:endParaRPr lang="en-US" dirty="0"/>
          </a:p>
          <a:p>
            <a:r>
              <a:rPr lang="en-US" b="0" i="0" dirty="0">
                <a:solidFill>
                  <a:srgbClr val="374151"/>
                </a:solidFill>
                <a:effectLst/>
                <a:latin typeface="Söhne"/>
              </a:rPr>
              <a:t>Portfolio management refers to the process of managing an investment portfolio to achieve specific financial goals while balancing risk and return. It involves making decisions regarding asset allocation, selecting individual securities or investments, and regularly monitoring and adjusting the portfolio based on market conditions and changing investment objectives.</a:t>
            </a:r>
          </a:p>
          <a:p>
            <a:endParaRPr lang="en-US" dirty="0">
              <a:solidFill>
                <a:srgbClr val="374151"/>
              </a:solidFill>
              <a:latin typeface="Söhne"/>
            </a:endParaRPr>
          </a:p>
          <a:p>
            <a:r>
              <a:rPr lang="en-US" b="0" i="0" dirty="0">
                <a:solidFill>
                  <a:srgbClr val="374151"/>
                </a:solidFill>
                <a:effectLst/>
                <a:latin typeface="Söhne"/>
              </a:rPr>
              <a:t>The concept of portfolio management is commonly applied in the context of financial investments, where individuals or institutions pool their money and invest in a variety of assets such as stocks, bonds, real estate, commodities, and derivatives. The primary objective is to maximize returns while minimizing risk through diversification and strategic decision-making.</a:t>
            </a:r>
            <a:endParaRPr lang="en-IN" dirty="0"/>
          </a:p>
        </p:txBody>
      </p:sp>
    </p:spTree>
    <p:extLst>
      <p:ext uri="{BB962C8B-B14F-4D97-AF65-F5344CB8AC3E}">
        <p14:creationId xmlns:p14="http://schemas.microsoft.com/office/powerpoint/2010/main" val="131186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sp>
        <p:nvSpPr>
          <p:cNvPr id="2" name="TextBox 1">
            <a:extLst>
              <a:ext uri="{FF2B5EF4-FFF2-40B4-BE49-F238E27FC236}">
                <a16:creationId xmlns:a16="http://schemas.microsoft.com/office/drawing/2014/main" id="{2ABAF451-C8E6-C727-15CF-9E54E73046A4}"/>
              </a:ext>
            </a:extLst>
          </p:cNvPr>
          <p:cNvSpPr txBox="1"/>
          <p:nvPr/>
        </p:nvSpPr>
        <p:spPr>
          <a:xfrm>
            <a:off x="774441" y="1073020"/>
            <a:ext cx="10543592" cy="2308324"/>
          </a:xfrm>
          <a:prstGeom prst="rect">
            <a:avLst/>
          </a:prstGeom>
          <a:noFill/>
        </p:spPr>
        <p:txBody>
          <a:bodyPr wrap="square" rtlCol="0">
            <a:spAutoFit/>
          </a:bodyPr>
          <a:lstStyle/>
          <a:p>
            <a:r>
              <a:rPr lang="en-US" dirty="0"/>
              <a:t>Key Components of Portfolio Management:</a:t>
            </a:r>
          </a:p>
          <a:p>
            <a:pPr marL="342900" indent="-342900">
              <a:buAutoNum type="arabicPeriod"/>
            </a:pPr>
            <a:r>
              <a:rPr lang="en-US" dirty="0"/>
              <a:t>Asset Allocation</a:t>
            </a:r>
          </a:p>
          <a:p>
            <a:pPr marL="342900" indent="-342900">
              <a:buAutoNum type="arabicPeriod"/>
            </a:pPr>
            <a:r>
              <a:rPr lang="en-US" dirty="0"/>
              <a:t>Diversification</a:t>
            </a:r>
          </a:p>
          <a:p>
            <a:pPr marL="342900" indent="-342900">
              <a:buAutoNum type="arabicPeriod"/>
            </a:pPr>
            <a:r>
              <a:rPr lang="en-US" dirty="0"/>
              <a:t>Risk Management</a:t>
            </a:r>
          </a:p>
          <a:p>
            <a:pPr marL="342900" indent="-342900">
              <a:buAutoNum type="arabicPeriod"/>
            </a:pPr>
            <a:r>
              <a:rPr lang="en-US" dirty="0"/>
              <a:t>Investment Selection</a:t>
            </a:r>
          </a:p>
          <a:p>
            <a:pPr marL="342900" indent="-342900">
              <a:buAutoNum type="arabicPeriod"/>
            </a:pPr>
            <a:r>
              <a:rPr lang="en-US" dirty="0"/>
              <a:t>Performance monitoring</a:t>
            </a:r>
          </a:p>
          <a:p>
            <a:pPr marL="342900" indent="-342900">
              <a:buAutoNum type="arabicPeriod"/>
            </a:pPr>
            <a:r>
              <a:rPr lang="en-US" dirty="0"/>
              <a:t>Rebalancing</a:t>
            </a:r>
          </a:p>
          <a:p>
            <a:pPr marL="342900" indent="-342900">
              <a:buAutoNum type="arabicPeriod"/>
            </a:pPr>
            <a:r>
              <a:rPr lang="en-US" dirty="0"/>
              <a:t>Active Vs Passive Management</a:t>
            </a:r>
            <a:endParaRPr lang="en-IN" dirty="0"/>
          </a:p>
        </p:txBody>
      </p:sp>
    </p:spTree>
    <p:extLst>
      <p:ext uri="{BB962C8B-B14F-4D97-AF65-F5344CB8AC3E}">
        <p14:creationId xmlns:p14="http://schemas.microsoft.com/office/powerpoint/2010/main" val="49610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1026" name="Picture 2" descr="How to Achieve Optimal Asset Allocation">
            <a:extLst>
              <a:ext uri="{FF2B5EF4-FFF2-40B4-BE49-F238E27FC236}">
                <a16:creationId xmlns:a16="http://schemas.microsoft.com/office/drawing/2014/main" id="{F01CD7CB-5AA5-F1F3-F98E-2CDBA918A3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9469" y="813055"/>
            <a:ext cx="8309574" cy="5083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42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2050" name="Picture 2" descr="Portfolio Diversification - What Is It, Benefits, Examples">
            <a:extLst>
              <a:ext uri="{FF2B5EF4-FFF2-40B4-BE49-F238E27FC236}">
                <a16:creationId xmlns:a16="http://schemas.microsoft.com/office/drawing/2014/main" id="{3304CD7E-7CA6-C743-050B-C446264B88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595438"/>
            <a:ext cx="6553200" cy="366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18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3" name="Picture 2">
            <a:extLst>
              <a:ext uri="{FF2B5EF4-FFF2-40B4-BE49-F238E27FC236}">
                <a16:creationId xmlns:a16="http://schemas.microsoft.com/office/drawing/2014/main" id="{63B78BDD-BA88-A8B5-3D69-C30A4A291AD0}"/>
              </a:ext>
            </a:extLst>
          </p:cNvPr>
          <p:cNvPicPr>
            <a:picLocks noChangeAspect="1"/>
          </p:cNvPicPr>
          <p:nvPr/>
        </p:nvPicPr>
        <p:blipFill>
          <a:blip r:embed="rId4"/>
          <a:stretch>
            <a:fillRect/>
          </a:stretch>
        </p:blipFill>
        <p:spPr>
          <a:xfrm>
            <a:off x="3275045" y="1264294"/>
            <a:ext cx="4542833" cy="4329411"/>
          </a:xfrm>
          <a:prstGeom prst="rect">
            <a:avLst/>
          </a:prstGeom>
        </p:spPr>
      </p:pic>
      <p:sp>
        <p:nvSpPr>
          <p:cNvPr id="5" name="TextBox 4">
            <a:extLst>
              <a:ext uri="{FF2B5EF4-FFF2-40B4-BE49-F238E27FC236}">
                <a16:creationId xmlns:a16="http://schemas.microsoft.com/office/drawing/2014/main" id="{0A7B300E-4E03-D497-11D6-9E5AFB510A71}"/>
              </a:ext>
            </a:extLst>
          </p:cNvPr>
          <p:cNvSpPr txBox="1"/>
          <p:nvPr/>
        </p:nvSpPr>
        <p:spPr>
          <a:xfrm>
            <a:off x="2939143" y="387253"/>
            <a:ext cx="4878735" cy="369332"/>
          </a:xfrm>
          <a:prstGeom prst="rect">
            <a:avLst/>
          </a:prstGeom>
          <a:noFill/>
        </p:spPr>
        <p:txBody>
          <a:bodyPr wrap="square" rtlCol="0">
            <a:spAutoFit/>
          </a:bodyPr>
          <a:lstStyle/>
          <a:p>
            <a:r>
              <a:rPr lang="en-US" dirty="0"/>
              <a:t>Risks Considered in Portfolio Management</a:t>
            </a:r>
            <a:endParaRPr lang="en-IN" dirty="0"/>
          </a:p>
        </p:txBody>
      </p:sp>
    </p:spTree>
    <p:extLst>
      <p:ext uri="{BB962C8B-B14F-4D97-AF65-F5344CB8AC3E}">
        <p14:creationId xmlns:p14="http://schemas.microsoft.com/office/powerpoint/2010/main" val="256912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4098" name="Picture 2" descr="investment analysis and portfolio management">
            <a:extLst>
              <a:ext uri="{FF2B5EF4-FFF2-40B4-BE49-F238E27FC236}">
                <a16:creationId xmlns:a16="http://schemas.microsoft.com/office/drawing/2014/main" id="{7939FF60-A384-67DE-10C3-B938DBFB64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9935" y="739451"/>
            <a:ext cx="6578081" cy="4933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687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5122" name="Picture 2" descr="Dynamics of Managing a Good Portfolio">
            <a:extLst>
              <a:ext uri="{FF2B5EF4-FFF2-40B4-BE49-F238E27FC236}">
                <a16:creationId xmlns:a16="http://schemas.microsoft.com/office/drawing/2014/main" id="{0064350B-0D06-5CB8-4C65-D5D7F3CFE2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0425" y="742950"/>
            <a:ext cx="5391150" cy="537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09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02CC4A-F3D6-8462-B4D9-D00830B468D7}"/>
              </a:ext>
            </a:extLst>
          </p:cNvPr>
          <p:cNvPicPr>
            <a:picLocks noChangeAspect="1"/>
          </p:cNvPicPr>
          <p:nvPr/>
        </p:nvPicPr>
        <p:blipFill>
          <a:blip r:embed="rId2"/>
          <a:stretch>
            <a:fillRect/>
          </a:stretch>
        </p:blipFill>
        <p:spPr>
          <a:xfrm>
            <a:off x="0" y="3844"/>
            <a:ext cx="12202114" cy="6854156"/>
          </a:xfrm>
          <a:prstGeom prst="rect">
            <a:avLst/>
          </a:prstGeom>
        </p:spPr>
      </p:pic>
      <p:pic>
        <p:nvPicPr>
          <p:cNvPr id="4" name="Picture 3">
            <a:extLst>
              <a:ext uri="{FF2B5EF4-FFF2-40B4-BE49-F238E27FC236}">
                <a16:creationId xmlns:a16="http://schemas.microsoft.com/office/drawing/2014/main" id="{94E6486F-B395-410D-41CA-4F29536EB8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50" y="97259"/>
            <a:ext cx="1765616" cy="579988"/>
          </a:xfrm>
          <a:prstGeom prst="rect">
            <a:avLst/>
          </a:prstGeom>
        </p:spPr>
      </p:pic>
      <p:pic>
        <p:nvPicPr>
          <p:cNvPr id="6146" name="Picture 2" descr="Mutual Fund Rebalancing | How to Rebalance Mf Portfolio | Mirae Asset">
            <a:extLst>
              <a:ext uri="{FF2B5EF4-FFF2-40B4-BE49-F238E27FC236}">
                <a16:creationId xmlns:a16="http://schemas.microsoft.com/office/drawing/2014/main" id="{31A4413B-2F9C-C1BA-CD99-D297D60ACE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9813" y="390923"/>
            <a:ext cx="5637926" cy="5409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592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TotalTime>
  <Words>842</Words>
  <Application>Microsoft Office PowerPoint</Application>
  <PresentationFormat>Widescreen</PresentationFormat>
  <Paragraphs>45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Söhne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Hiren Bhanushali</dc:creator>
  <cp:lastModifiedBy>Aditya Gadge</cp:lastModifiedBy>
  <cp:revision>77</cp:revision>
  <dcterms:created xsi:type="dcterms:W3CDTF">2022-11-11T08:27:28Z</dcterms:created>
  <dcterms:modified xsi:type="dcterms:W3CDTF">2023-07-08T05:07:59Z</dcterms:modified>
</cp:coreProperties>
</file>