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6" r:id="rId3"/>
    <p:sldId id="332" r:id="rId4"/>
    <p:sldId id="333" r:id="rId5"/>
    <p:sldId id="335" r:id="rId6"/>
    <p:sldId id="342" r:id="rId7"/>
    <p:sldId id="343" r:id="rId8"/>
    <p:sldId id="334" r:id="rId9"/>
    <p:sldId id="341" r:id="rId10"/>
    <p:sldId id="336" r:id="rId11"/>
    <p:sldId id="337" r:id="rId12"/>
    <p:sldId id="338" r:id="rId13"/>
    <p:sldId id="339" r:id="rId14"/>
    <p:sldId id="340" r:id="rId15"/>
    <p:sldId id="34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30E"/>
    <a:srgbClr val="9F7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23379-2E01-4A8E-9407-DA0C4A8F329C}" v="62" dt="2023-06-28T19:29:01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9FAC-E396-46F6-A23E-683DD62F0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ED5EA-1749-4243-9F1F-EAB67C947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7053B-415C-4DF9-9572-6B488997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D5515-9B3B-451E-9475-8A448288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673E-A62B-48BB-86E4-B9637458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9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942D-5C60-4D01-8B02-27FD2CAF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D17E5-BCE7-47C2-92DD-2FD8D9F66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786F3-33EA-4035-B9A8-C7ED1FF7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C2E1-A509-4143-AA3F-D82B6351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28801-9F02-4921-B11C-71080523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B19F7-3278-47E2-ABC2-4A040F222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E75A9-71E9-4EDB-A263-62735F992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53725-DD3D-44C0-B945-16AA2B4E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169C-4C8A-45F8-B0BA-623D57C0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3C75A-AF27-41F3-B8C3-CD6DA9B6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8535-67D5-4A0F-897B-EB8609AD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34505-19B0-40F3-A36B-C7714C1E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67E22-6627-4CBB-8908-4E35D2B9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DF0A1-CEF6-405D-A425-BF24A88E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FF6CF-8EE1-4221-BF35-87099DF0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69CD4-2768-4142-89F1-C34AD79F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9E455-E027-4F8A-A57F-0A5900A19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28A6F-1048-4275-A002-6B665F8B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CEDC6-1EC4-4401-ADAF-36FB72B1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1C7CA-06F4-4085-BB6D-1EC80D3A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AEDA-D781-4F15-BF80-3832B6A9E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8A87-66C8-4086-8757-D1F85D7C0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C546A-10B9-4F5E-B37D-3D854C69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3ABFD-645B-4F09-A80B-44C3EAB9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4A5DF-ADAB-4021-8FA5-55790109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FB5D4-60AF-4515-9A00-E8876649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7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C016-6418-474F-8F9A-4D68728D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C9CE0-5613-4A21-A5EB-7B3BB1E4C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5C5D0-7A49-47A6-B0FE-F2580B878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B7A60-A1C2-4D3B-8E17-DFCEB839B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47CA9-DF31-4017-BDDD-E17A9A993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65E6F-3579-4219-A21E-1CCF2EA7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DDD49-484E-4C49-A628-CB2E28FB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28C78-94C3-45D4-B336-59324DF3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533A-C04E-4350-B4F5-E386FC17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A9271-7BA1-4E66-8F75-C9F5D4E0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6EC27-5B70-4D5F-9A49-3260F51D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56E2F-09D7-413E-AA30-7CE278D8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A0172-2FC5-44F4-A814-51B3D08B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71574-6BAB-48A4-A8CB-94489983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9B01B-2A78-4630-83AA-CAB936CC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14A7-DEB5-4A66-BD3E-0E72E16B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BF3C-9803-42C4-B6DF-8DE9DB53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2F227-3640-469F-9247-ECE7CA739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AF97E-54BB-4644-8BDF-DD97C8D5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83586-2677-431B-BDB2-FD2B3B81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1F48B-47BD-4138-A5D6-4565F50C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9731-1AE5-4D3E-B587-64B19437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F50DD-9D83-4072-A0B2-E5B070D84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C13B-5A8A-4B4D-A2E9-04515CE85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E6D1A-61A4-4D1B-B9B5-41D10A1B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36E53-A167-4A3D-9A12-5BE61B9C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ABDD8-6214-43A4-835F-E7FDEF47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C3A5C1-5739-4EFA-949A-F0B3669A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DE9D6-8692-43C7-916E-7BBE1D6EF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1E629-A56C-4C34-AE9F-16578DC87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78C6-1089-40E6-8660-16B9159619F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B4AF-E0F7-4E6D-8BDB-D57EFD29D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82B6C-3F7C-43F2-8739-561C234EA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9528-07AC-43B4-A9E6-383C1637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58984" cy="68861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143912"/>
            <a:ext cx="1765616" cy="57998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AAFC3A4-F82E-F610-8876-DAB018779E7F}"/>
              </a:ext>
            </a:extLst>
          </p:cNvPr>
          <p:cNvSpPr/>
          <p:nvPr/>
        </p:nvSpPr>
        <p:spPr>
          <a:xfrm>
            <a:off x="10095722" y="415244"/>
            <a:ext cx="1688841" cy="900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Session-1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56307-59CF-4148-E8E6-61E420D9D32E}"/>
              </a:ext>
            </a:extLst>
          </p:cNvPr>
          <p:cNvSpPr txBox="1"/>
          <p:nvPr/>
        </p:nvSpPr>
        <p:spPr>
          <a:xfrm>
            <a:off x="802433" y="968594"/>
            <a:ext cx="8735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Credit Monitoring &amp; NPA Management</a:t>
            </a:r>
            <a:endParaRPr lang="en-IN" sz="2800" b="1" dirty="0"/>
          </a:p>
        </p:txBody>
      </p:sp>
      <p:pic>
        <p:nvPicPr>
          <p:cNvPr id="2" name="Picture 2" descr="Credit Monitoring in Banks - Banking Finance - News, Articles, Statistics,  Banking Exams, Banking Magazine">
            <a:extLst>
              <a:ext uri="{FF2B5EF4-FFF2-40B4-BE49-F238E27FC236}">
                <a16:creationId xmlns:a16="http://schemas.microsoft.com/office/drawing/2014/main" id="{20168C83-B867-FD33-5E53-4F48F07F7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854" y="1846101"/>
            <a:ext cx="6000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6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7170" name="Picture 2" descr="Npa management">
            <a:extLst>
              <a:ext uri="{FF2B5EF4-FFF2-40B4-BE49-F238E27FC236}">
                <a16:creationId xmlns:a16="http://schemas.microsoft.com/office/drawing/2014/main" id="{A0586387-95E6-18B1-7DAF-1859D2BB5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233" y="830425"/>
            <a:ext cx="6820677" cy="511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44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8194" name="Picture 2" descr="Npa management">
            <a:extLst>
              <a:ext uri="{FF2B5EF4-FFF2-40B4-BE49-F238E27FC236}">
                <a16:creationId xmlns:a16="http://schemas.microsoft.com/office/drawing/2014/main" id="{0ED6F004-8FE6-64D5-57E8-5708C212F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935" y="739451"/>
            <a:ext cx="7081934" cy="531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58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9218" name="Picture 2" descr="NPA Management in banks - ppt video online download">
            <a:extLst>
              <a:ext uri="{FF2B5EF4-FFF2-40B4-BE49-F238E27FC236}">
                <a16:creationId xmlns:a16="http://schemas.microsoft.com/office/drawing/2014/main" id="{1F6813A4-FB97-4CBD-9EED-FD2874C93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716" y="434036"/>
            <a:ext cx="7526476" cy="564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198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10242" name="Picture 2" descr="NPA Management in banks - ppt video online download">
            <a:extLst>
              <a:ext uri="{FF2B5EF4-FFF2-40B4-BE49-F238E27FC236}">
                <a16:creationId xmlns:a16="http://schemas.microsoft.com/office/drawing/2014/main" id="{B049E2D4-50C5-EDCB-6F91-0B535624E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707968"/>
            <a:ext cx="7035280" cy="526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95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11266" name="Picture 2" descr="A Study of Non-Performing Assets of Commercial Banks In India - Ignited  Minds Journals">
            <a:extLst>
              <a:ext uri="{FF2B5EF4-FFF2-40B4-BE49-F238E27FC236}">
                <a16:creationId xmlns:a16="http://schemas.microsoft.com/office/drawing/2014/main" id="{979DF288-1B19-DF22-10BD-789056FCE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813" y="1378291"/>
            <a:ext cx="6009775" cy="444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70C7E1-48A9-7BEF-CC34-8D9B4B37392D}"/>
              </a:ext>
            </a:extLst>
          </p:cNvPr>
          <p:cNvSpPr txBox="1"/>
          <p:nvPr/>
        </p:nvSpPr>
        <p:spPr>
          <a:xfrm>
            <a:off x="3247053" y="429208"/>
            <a:ext cx="6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NPA percentage year wise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78354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E73249F-8AD0-9F8F-AC6E-0D054FFA5CFE}"/>
              </a:ext>
            </a:extLst>
          </p:cNvPr>
          <p:cNvSpPr/>
          <p:nvPr/>
        </p:nvSpPr>
        <p:spPr>
          <a:xfrm>
            <a:off x="4280632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7667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143912"/>
            <a:ext cx="1765616" cy="579988"/>
          </a:xfrm>
          <a:prstGeom prst="rect">
            <a:avLst/>
          </a:prstGeom>
        </p:spPr>
      </p:pic>
      <p:pic>
        <p:nvPicPr>
          <p:cNvPr id="2050" name="Picture 2" descr="Credit monitoring">
            <a:extLst>
              <a:ext uri="{FF2B5EF4-FFF2-40B4-BE49-F238E27FC236}">
                <a16:creationId xmlns:a16="http://schemas.microsoft.com/office/drawing/2014/main" id="{7316D8AB-9096-809F-63B3-645B64615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322" y="599492"/>
            <a:ext cx="7445829" cy="558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6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3074" name="Picture 2" descr="Credit monitoring">
            <a:extLst>
              <a:ext uri="{FF2B5EF4-FFF2-40B4-BE49-F238E27FC236}">
                <a16:creationId xmlns:a16="http://schemas.microsoft.com/office/drawing/2014/main" id="{9CD8B892-A8A4-9B86-A465-F39C0BC0E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661" y="295081"/>
            <a:ext cx="7716417" cy="578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10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4098" name="Picture 2" descr="Credit monitoring">
            <a:extLst>
              <a:ext uri="{FF2B5EF4-FFF2-40B4-BE49-F238E27FC236}">
                <a16:creationId xmlns:a16="http://schemas.microsoft.com/office/drawing/2014/main" id="{79646E79-9423-222F-7B91-7CC31F0ED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715" y="387383"/>
            <a:ext cx="7862379" cy="589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2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6146" name="Picture 2" descr="Credit Underwriting &amp; Monitoring | Deloitte | Greece">
            <a:extLst>
              <a:ext uri="{FF2B5EF4-FFF2-40B4-BE49-F238E27FC236}">
                <a16:creationId xmlns:a16="http://schemas.microsoft.com/office/drawing/2014/main" id="{3BF5B400-8F01-D7E4-1E2A-6B82D896F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20" y="907483"/>
            <a:ext cx="10012983" cy="493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17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BB11C9-39A8-1E85-A0DB-91A4DF806740}"/>
              </a:ext>
            </a:extLst>
          </p:cNvPr>
          <p:cNvSpPr txBox="1"/>
          <p:nvPr/>
        </p:nvSpPr>
        <p:spPr>
          <a:xfrm>
            <a:off x="1934166" y="970384"/>
            <a:ext cx="72191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Credit monitoring at the pre-operational stage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refers to the process of assessing and monitoring the creditworthiness of a borrower or counterparty before they have commenced operations or before a project has become operational. It is a proactive approach to evaluate the credit risk associated with the entity or project before significant financial commitments are made.</a:t>
            </a:r>
          </a:p>
          <a:p>
            <a:endParaRPr lang="en-US" dirty="0">
              <a:solidFill>
                <a:srgbClr val="374151"/>
              </a:solidFill>
              <a:latin typeface="Söhne"/>
            </a:endParaRPr>
          </a:p>
          <a:p>
            <a:r>
              <a:rPr lang="en-US" dirty="0">
                <a:solidFill>
                  <a:srgbClr val="374151"/>
                </a:solidFill>
                <a:latin typeface="Söhne"/>
              </a:rPr>
              <a:t>Key Aspects: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Credit Assessment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Financial Analysis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Industry &amp; Market Evaluation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Risk Mitigation measures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Ongoing monitoring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Due Diligence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Regular reporting &amp; Communication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173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9AF0CC-1512-0E7F-45E7-918C51181A7A}"/>
              </a:ext>
            </a:extLst>
          </p:cNvPr>
          <p:cNvSpPr txBox="1"/>
          <p:nvPr/>
        </p:nvSpPr>
        <p:spPr>
          <a:xfrm>
            <a:off x="2015412" y="905069"/>
            <a:ext cx="713791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Credit monitoring at the post-operational stage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refers to the process of ongoing assessment and surveillance of a borrower's creditworthiness and financial performance after they have commenced operations or after a project has become operational. It involves monitoring key financial and operational indicators to ensure that the borrower remains financially stable and capable of meeting their credit obligations.</a:t>
            </a:r>
          </a:p>
          <a:p>
            <a:endParaRPr lang="en-US" dirty="0">
              <a:solidFill>
                <a:srgbClr val="374151"/>
              </a:solidFill>
              <a:latin typeface="Söhne"/>
            </a:endParaRP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Key Aspects: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Financial Performance Analysis</a:t>
            </a:r>
          </a:p>
          <a:p>
            <a:pPr marL="342900" indent="-342900"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Compliance Monitoring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Operational Performance Evaluation</a:t>
            </a:r>
          </a:p>
          <a:p>
            <a:pPr marL="342900" indent="-342900"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Industry &amp; Market analysis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Ongoing Relationship Management</a:t>
            </a:r>
          </a:p>
          <a:p>
            <a:pPr marL="342900" indent="-342900"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Risk Identification &amp; Mitigation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Periodic Reporting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US" dirty="0">
              <a:solidFill>
                <a:srgbClr val="374151"/>
              </a:solidFill>
              <a:latin typeface="Söhne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585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5124" name="Picture 4" descr="Nonperforming Asset (NPA): What It Is and Different Types">
            <a:extLst>
              <a:ext uri="{FF2B5EF4-FFF2-40B4-BE49-F238E27FC236}">
                <a16:creationId xmlns:a16="http://schemas.microsoft.com/office/drawing/2014/main" id="{BD65386F-B667-8A84-A711-5A869382D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412" y="677247"/>
            <a:ext cx="7921690" cy="529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180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02CC4A-F3D6-8462-B4D9-D00830B4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4"/>
            <a:ext cx="12202114" cy="68541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E6486F-B395-410D-41CA-4F29536E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0" y="97259"/>
            <a:ext cx="1765616" cy="579988"/>
          </a:xfrm>
          <a:prstGeom prst="rect">
            <a:avLst/>
          </a:prstGeom>
        </p:spPr>
      </p:pic>
      <p:pic>
        <p:nvPicPr>
          <p:cNvPr id="12290" name="Picture 2" descr="Classification of NPA - Indian Economy Notes">
            <a:extLst>
              <a:ext uri="{FF2B5EF4-FFF2-40B4-BE49-F238E27FC236}">
                <a16:creationId xmlns:a16="http://schemas.microsoft.com/office/drawing/2014/main" id="{A7DA8FF0-01F3-261F-77BA-F079502CB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59" y="603706"/>
            <a:ext cx="7464489" cy="574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12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174</Words>
  <Application>Microsoft Office PowerPoint</Application>
  <PresentationFormat>Widescreen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Hiren Bhanushali</dc:creator>
  <cp:lastModifiedBy>Aditya Gadge</cp:lastModifiedBy>
  <cp:revision>40</cp:revision>
  <dcterms:created xsi:type="dcterms:W3CDTF">2022-11-11T08:27:28Z</dcterms:created>
  <dcterms:modified xsi:type="dcterms:W3CDTF">2023-07-08T05:08:23Z</dcterms:modified>
</cp:coreProperties>
</file>