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56" r:id="rId3"/>
    <p:sldId id="332" r:id="rId4"/>
    <p:sldId id="346" r:id="rId5"/>
    <p:sldId id="347" r:id="rId6"/>
    <p:sldId id="348" r:id="rId7"/>
    <p:sldId id="349" r:id="rId8"/>
    <p:sldId id="350" r:id="rId9"/>
    <p:sldId id="351" r:id="rId10"/>
    <p:sldId id="352" r:id="rId11"/>
    <p:sldId id="353" r:id="rId12"/>
    <p:sldId id="354" r:id="rId13"/>
    <p:sldId id="355" r:id="rId14"/>
    <p:sldId id="356" r:id="rId15"/>
    <p:sldId id="357" r:id="rId16"/>
    <p:sldId id="358" r:id="rId17"/>
    <p:sldId id="359" r:id="rId18"/>
    <p:sldId id="360" r:id="rId19"/>
    <p:sldId id="361" r:id="rId20"/>
    <p:sldId id="362" r:id="rId21"/>
    <p:sldId id="363" r:id="rId22"/>
    <p:sldId id="364" r:id="rId23"/>
    <p:sldId id="366" r:id="rId24"/>
    <p:sldId id="365" r:id="rId25"/>
    <p:sldId id="367" r:id="rId26"/>
    <p:sldId id="368" r:id="rId27"/>
    <p:sldId id="34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030E"/>
    <a:srgbClr val="9F75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6A9258-A709-4F76-BAAD-2F0D888DBC52}" v="55" dt="2023-06-29T07:37:29.549"/>
    <p1510:client id="{F5823379-2E01-4A8E-9407-DA0C4A8F329C}" v="62" dt="2023-06-28T19:29:01.4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8" autoAdjust="0"/>
    <p:restoredTop sz="94660"/>
  </p:normalViewPr>
  <p:slideViewPr>
    <p:cSldViewPr snapToGrid="0">
      <p:cViewPr varScale="1">
        <p:scale>
          <a:sx n="82" d="100"/>
          <a:sy n="82" d="100"/>
        </p:scale>
        <p:origin x="47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39FAC-E396-46F6-A23E-683DD62F06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8ED5EA-1749-4243-9F1F-EAB67C9477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A7053B-415C-4DF9-9572-6B48899761DA}"/>
              </a:ext>
            </a:extLst>
          </p:cNvPr>
          <p:cNvSpPr>
            <a:spLocks noGrp="1"/>
          </p:cNvSpPr>
          <p:nvPr>
            <p:ph type="dt" sz="half" idx="10"/>
          </p:nvPr>
        </p:nvSpPr>
        <p:spPr/>
        <p:txBody>
          <a:bodyPr/>
          <a:lstStyle/>
          <a:p>
            <a:fld id="{329B78C6-1089-40E6-8660-16B9159619FF}" type="datetimeFigureOut">
              <a:rPr lang="en-US" smtClean="0"/>
              <a:t>7/8/2023</a:t>
            </a:fld>
            <a:endParaRPr lang="en-US"/>
          </a:p>
        </p:txBody>
      </p:sp>
      <p:sp>
        <p:nvSpPr>
          <p:cNvPr id="5" name="Footer Placeholder 4">
            <a:extLst>
              <a:ext uri="{FF2B5EF4-FFF2-40B4-BE49-F238E27FC236}">
                <a16:creationId xmlns:a16="http://schemas.microsoft.com/office/drawing/2014/main" id="{417D5515-9B3B-451E-9475-8A4482880B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C6673E-A62B-48BB-86E4-B96374583433}"/>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3108397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942D-5C60-4D01-8B02-27FD2CAFD8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DD17E5-BCE7-47C2-92DD-2FD8D9F661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3786F3-33EA-4035-B9A8-C7ED1FF7CFAD}"/>
              </a:ext>
            </a:extLst>
          </p:cNvPr>
          <p:cNvSpPr>
            <a:spLocks noGrp="1"/>
          </p:cNvSpPr>
          <p:nvPr>
            <p:ph type="dt" sz="half" idx="10"/>
          </p:nvPr>
        </p:nvSpPr>
        <p:spPr/>
        <p:txBody>
          <a:bodyPr/>
          <a:lstStyle/>
          <a:p>
            <a:fld id="{329B78C6-1089-40E6-8660-16B9159619FF}" type="datetimeFigureOut">
              <a:rPr lang="en-US" smtClean="0"/>
              <a:t>7/8/2023</a:t>
            </a:fld>
            <a:endParaRPr lang="en-US"/>
          </a:p>
        </p:txBody>
      </p:sp>
      <p:sp>
        <p:nvSpPr>
          <p:cNvPr id="5" name="Footer Placeholder 4">
            <a:extLst>
              <a:ext uri="{FF2B5EF4-FFF2-40B4-BE49-F238E27FC236}">
                <a16:creationId xmlns:a16="http://schemas.microsoft.com/office/drawing/2014/main" id="{8435C2E1-A509-4143-AA3F-D82B635165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728801-9F02-4921-B11C-71080523C449}"/>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538822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DB19F7-3278-47E2-ABC2-4A040F2227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8E75A9-71E9-4EDB-A263-62735F9924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953725-DD3D-44C0-B945-16AA2B4E7BF4}"/>
              </a:ext>
            </a:extLst>
          </p:cNvPr>
          <p:cNvSpPr>
            <a:spLocks noGrp="1"/>
          </p:cNvSpPr>
          <p:nvPr>
            <p:ph type="dt" sz="half" idx="10"/>
          </p:nvPr>
        </p:nvSpPr>
        <p:spPr/>
        <p:txBody>
          <a:bodyPr/>
          <a:lstStyle/>
          <a:p>
            <a:fld id="{329B78C6-1089-40E6-8660-16B9159619FF}" type="datetimeFigureOut">
              <a:rPr lang="en-US" smtClean="0"/>
              <a:t>7/8/2023</a:t>
            </a:fld>
            <a:endParaRPr lang="en-US"/>
          </a:p>
        </p:txBody>
      </p:sp>
      <p:sp>
        <p:nvSpPr>
          <p:cNvPr id="5" name="Footer Placeholder 4">
            <a:extLst>
              <a:ext uri="{FF2B5EF4-FFF2-40B4-BE49-F238E27FC236}">
                <a16:creationId xmlns:a16="http://schemas.microsoft.com/office/drawing/2014/main" id="{9D0D169C-4C8A-45F8-B0BA-623D57C063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F3C75A-AF27-41F3-B8C3-CD6DA9B6EC6D}"/>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366996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F8535-67D5-4A0F-897B-EB8609AD50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634505-19B0-40F3-A36B-C7714C1E0C8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67E22-6627-4CBB-8908-4E35D2B9468B}"/>
              </a:ext>
            </a:extLst>
          </p:cNvPr>
          <p:cNvSpPr>
            <a:spLocks noGrp="1"/>
          </p:cNvSpPr>
          <p:nvPr>
            <p:ph type="dt" sz="half" idx="10"/>
          </p:nvPr>
        </p:nvSpPr>
        <p:spPr/>
        <p:txBody>
          <a:bodyPr/>
          <a:lstStyle/>
          <a:p>
            <a:fld id="{329B78C6-1089-40E6-8660-16B9159619FF}" type="datetimeFigureOut">
              <a:rPr lang="en-US" smtClean="0"/>
              <a:t>7/8/2023</a:t>
            </a:fld>
            <a:endParaRPr lang="en-US"/>
          </a:p>
        </p:txBody>
      </p:sp>
      <p:sp>
        <p:nvSpPr>
          <p:cNvPr id="5" name="Footer Placeholder 4">
            <a:extLst>
              <a:ext uri="{FF2B5EF4-FFF2-40B4-BE49-F238E27FC236}">
                <a16:creationId xmlns:a16="http://schemas.microsoft.com/office/drawing/2014/main" id="{A03DF0A1-CEF6-405D-A425-BF24A88E9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AFF6CF-8EE1-4221-BF35-87099DF042A6}"/>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394732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69CD4-2768-4142-89F1-C34AD79F99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69E455-E027-4F8A-A57F-0A5900A198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3C28A6F-1048-4275-A002-6B665F8B35CB}"/>
              </a:ext>
            </a:extLst>
          </p:cNvPr>
          <p:cNvSpPr>
            <a:spLocks noGrp="1"/>
          </p:cNvSpPr>
          <p:nvPr>
            <p:ph type="dt" sz="half" idx="10"/>
          </p:nvPr>
        </p:nvSpPr>
        <p:spPr/>
        <p:txBody>
          <a:bodyPr/>
          <a:lstStyle/>
          <a:p>
            <a:fld id="{329B78C6-1089-40E6-8660-16B9159619FF}" type="datetimeFigureOut">
              <a:rPr lang="en-US" smtClean="0"/>
              <a:t>7/8/2023</a:t>
            </a:fld>
            <a:endParaRPr lang="en-US"/>
          </a:p>
        </p:txBody>
      </p:sp>
      <p:sp>
        <p:nvSpPr>
          <p:cNvPr id="5" name="Footer Placeholder 4">
            <a:extLst>
              <a:ext uri="{FF2B5EF4-FFF2-40B4-BE49-F238E27FC236}">
                <a16:creationId xmlns:a16="http://schemas.microsoft.com/office/drawing/2014/main" id="{F60CEDC6-1EC4-4401-ADAF-36FB72B1B1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E1C7CA-06F4-4085-BB6D-1EC80D3AE199}"/>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3538771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3AEDA-D781-4F15-BF80-3832B6A9EF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A18A87-66C8-4086-8757-D1F85D7C0E2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5C546A-10B9-4F5E-B37D-3D854C691A6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3ABFD-645B-4F09-A80B-44C3EAB9AFA4}"/>
              </a:ext>
            </a:extLst>
          </p:cNvPr>
          <p:cNvSpPr>
            <a:spLocks noGrp="1"/>
          </p:cNvSpPr>
          <p:nvPr>
            <p:ph type="dt" sz="half" idx="10"/>
          </p:nvPr>
        </p:nvSpPr>
        <p:spPr/>
        <p:txBody>
          <a:bodyPr/>
          <a:lstStyle/>
          <a:p>
            <a:fld id="{329B78C6-1089-40E6-8660-16B9159619FF}" type="datetimeFigureOut">
              <a:rPr lang="en-US" smtClean="0"/>
              <a:t>7/8/2023</a:t>
            </a:fld>
            <a:endParaRPr lang="en-US"/>
          </a:p>
        </p:txBody>
      </p:sp>
      <p:sp>
        <p:nvSpPr>
          <p:cNvPr id="6" name="Footer Placeholder 5">
            <a:extLst>
              <a:ext uri="{FF2B5EF4-FFF2-40B4-BE49-F238E27FC236}">
                <a16:creationId xmlns:a16="http://schemas.microsoft.com/office/drawing/2014/main" id="{33C4A5DF-ADAB-4021-8FA5-5579010945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EFB5D4-60AF-4515-9A00-E88766495A4B}"/>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780474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DC016-6418-474F-8F9A-4D68728DF7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2C9CE0-5613-4A21-A5EB-7B3BB1E4C4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A05C5D0-7A49-47A6-B0FE-F2580B87855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B7A60-A1C2-4D3B-8E17-DFCEB839B3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1C47CA9-DF31-4017-BDDD-E17A9A993C3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365E6F-3579-4219-A21E-1CCF2EA771E4}"/>
              </a:ext>
            </a:extLst>
          </p:cNvPr>
          <p:cNvSpPr>
            <a:spLocks noGrp="1"/>
          </p:cNvSpPr>
          <p:nvPr>
            <p:ph type="dt" sz="half" idx="10"/>
          </p:nvPr>
        </p:nvSpPr>
        <p:spPr/>
        <p:txBody>
          <a:bodyPr/>
          <a:lstStyle/>
          <a:p>
            <a:fld id="{329B78C6-1089-40E6-8660-16B9159619FF}" type="datetimeFigureOut">
              <a:rPr lang="en-US" smtClean="0"/>
              <a:t>7/8/2023</a:t>
            </a:fld>
            <a:endParaRPr lang="en-US"/>
          </a:p>
        </p:txBody>
      </p:sp>
      <p:sp>
        <p:nvSpPr>
          <p:cNvPr id="8" name="Footer Placeholder 7">
            <a:extLst>
              <a:ext uri="{FF2B5EF4-FFF2-40B4-BE49-F238E27FC236}">
                <a16:creationId xmlns:a16="http://schemas.microsoft.com/office/drawing/2014/main" id="{611DDD49-484E-4C49-A628-CB2E28FBC8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828C78-94C3-45D4-B336-59324DF368DA}"/>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880558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F533A-C04E-4350-B4F5-E386FC1761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0A9271-7BA1-4E66-8F75-C9F5D4E0AC3B}"/>
              </a:ext>
            </a:extLst>
          </p:cNvPr>
          <p:cNvSpPr>
            <a:spLocks noGrp="1"/>
          </p:cNvSpPr>
          <p:nvPr>
            <p:ph type="dt" sz="half" idx="10"/>
          </p:nvPr>
        </p:nvSpPr>
        <p:spPr/>
        <p:txBody>
          <a:bodyPr/>
          <a:lstStyle/>
          <a:p>
            <a:fld id="{329B78C6-1089-40E6-8660-16B9159619FF}" type="datetimeFigureOut">
              <a:rPr lang="en-US" smtClean="0"/>
              <a:t>7/8/2023</a:t>
            </a:fld>
            <a:endParaRPr lang="en-US"/>
          </a:p>
        </p:txBody>
      </p:sp>
      <p:sp>
        <p:nvSpPr>
          <p:cNvPr id="4" name="Footer Placeholder 3">
            <a:extLst>
              <a:ext uri="{FF2B5EF4-FFF2-40B4-BE49-F238E27FC236}">
                <a16:creationId xmlns:a16="http://schemas.microsoft.com/office/drawing/2014/main" id="{3536EC27-5B70-4D5F-9A49-3260F51D53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456E2F-09D7-413E-AA30-7CE278D8DB7E}"/>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1613461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9A0172-2FC5-44F4-A814-51B3D08B0D25}"/>
              </a:ext>
            </a:extLst>
          </p:cNvPr>
          <p:cNvSpPr>
            <a:spLocks noGrp="1"/>
          </p:cNvSpPr>
          <p:nvPr>
            <p:ph type="dt" sz="half" idx="10"/>
          </p:nvPr>
        </p:nvSpPr>
        <p:spPr/>
        <p:txBody>
          <a:bodyPr/>
          <a:lstStyle/>
          <a:p>
            <a:fld id="{329B78C6-1089-40E6-8660-16B9159619FF}" type="datetimeFigureOut">
              <a:rPr lang="en-US" smtClean="0"/>
              <a:t>7/8/2023</a:t>
            </a:fld>
            <a:endParaRPr lang="en-US"/>
          </a:p>
        </p:txBody>
      </p:sp>
      <p:sp>
        <p:nvSpPr>
          <p:cNvPr id="3" name="Footer Placeholder 2">
            <a:extLst>
              <a:ext uri="{FF2B5EF4-FFF2-40B4-BE49-F238E27FC236}">
                <a16:creationId xmlns:a16="http://schemas.microsoft.com/office/drawing/2014/main" id="{59C71574-6BAB-48A4-A8CB-9448998303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09B01B-2A78-4630-83AA-CAB936CC27B1}"/>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921223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B14A7-DEB5-4A66-BD3E-0E72E16B3B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EEBF3C-9803-42C4-B6DF-8DE9DB5310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B2F227-3640-469F-9247-ECE7CA7392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BCAF97E-54BB-4644-8BDF-DD97C8D5BD9B}"/>
              </a:ext>
            </a:extLst>
          </p:cNvPr>
          <p:cNvSpPr>
            <a:spLocks noGrp="1"/>
          </p:cNvSpPr>
          <p:nvPr>
            <p:ph type="dt" sz="half" idx="10"/>
          </p:nvPr>
        </p:nvSpPr>
        <p:spPr/>
        <p:txBody>
          <a:bodyPr/>
          <a:lstStyle/>
          <a:p>
            <a:fld id="{329B78C6-1089-40E6-8660-16B9159619FF}" type="datetimeFigureOut">
              <a:rPr lang="en-US" smtClean="0"/>
              <a:t>7/8/2023</a:t>
            </a:fld>
            <a:endParaRPr lang="en-US"/>
          </a:p>
        </p:txBody>
      </p:sp>
      <p:sp>
        <p:nvSpPr>
          <p:cNvPr id="6" name="Footer Placeholder 5">
            <a:extLst>
              <a:ext uri="{FF2B5EF4-FFF2-40B4-BE49-F238E27FC236}">
                <a16:creationId xmlns:a16="http://schemas.microsoft.com/office/drawing/2014/main" id="{55F83586-2677-431B-BDB2-FD2B3B8123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F48B-47BD-4138-A5D6-4565F50CE89C}"/>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21295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E9731-1AE5-4D3E-B587-64B19437E7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9F50DD-9D83-4072-A0B2-E5B070D84B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69C13B-5A8A-4B4D-A2E9-04515CE85C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FE6D1A-61A4-4D1B-B9B5-41D10A1BFB7C}"/>
              </a:ext>
            </a:extLst>
          </p:cNvPr>
          <p:cNvSpPr>
            <a:spLocks noGrp="1"/>
          </p:cNvSpPr>
          <p:nvPr>
            <p:ph type="dt" sz="half" idx="10"/>
          </p:nvPr>
        </p:nvSpPr>
        <p:spPr/>
        <p:txBody>
          <a:bodyPr/>
          <a:lstStyle/>
          <a:p>
            <a:fld id="{329B78C6-1089-40E6-8660-16B9159619FF}" type="datetimeFigureOut">
              <a:rPr lang="en-US" smtClean="0"/>
              <a:t>7/8/2023</a:t>
            </a:fld>
            <a:endParaRPr lang="en-US"/>
          </a:p>
        </p:txBody>
      </p:sp>
      <p:sp>
        <p:nvSpPr>
          <p:cNvPr id="6" name="Footer Placeholder 5">
            <a:extLst>
              <a:ext uri="{FF2B5EF4-FFF2-40B4-BE49-F238E27FC236}">
                <a16:creationId xmlns:a16="http://schemas.microsoft.com/office/drawing/2014/main" id="{21636E53-A167-4A3D-9A12-5BE61B9C69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7ABDD8-6214-43A4-835F-E7FDEF471B5C}"/>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35259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C3A5C1-5739-4EFA-949A-F0B3669A0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FDE9D6-8692-43C7-916E-7BBE1D6EF8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01E629-A56C-4C34-AE9F-16578DC878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9B78C6-1089-40E6-8660-16B9159619FF}" type="datetimeFigureOut">
              <a:rPr lang="en-US" smtClean="0"/>
              <a:t>7/8/2023</a:t>
            </a:fld>
            <a:endParaRPr lang="en-US"/>
          </a:p>
        </p:txBody>
      </p:sp>
      <p:sp>
        <p:nvSpPr>
          <p:cNvPr id="5" name="Footer Placeholder 4">
            <a:extLst>
              <a:ext uri="{FF2B5EF4-FFF2-40B4-BE49-F238E27FC236}">
                <a16:creationId xmlns:a16="http://schemas.microsoft.com/office/drawing/2014/main" id="{EE1FB4AF-E0F7-4E6D-8BDB-D57EFD29DF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082B6C-3F7C-43F2-8739-561C234EA1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369528-07AC-43B4-A9E6-383C1637F765}" type="slidenum">
              <a:rPr lang="en-US" smtClean="0"/>
              <a:t>‹#›</a:t>
            </a:fld>
            <a:endParaRPr lang="en-US"/>
          </a:p>
        </p:txBody>
      </p:sp>
    </p:spTree>
    <p:extLst>
      <p:ext uri="{BB962C8B-B14F-4D97-AF65-F5344CB8AC3E}">
        <p14:creationId xmlns:p14="http://schemas.microsoft.com/office/powerpoint/2010/main" val="3829254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0"/>
            <a:ext cx="12258984" cy="6886101"/>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sp>
        <p:nvSpPr>
          <p:cNvPr id="5" name="Oval 4">
            <a:extLst>
              <a:ext uri="{FF2B5EF4-FFF2-40B4-BE49-F238E27FC236}">
                <a16:creationId xmlns:a16="http://schemas.microsoft.com/office/drawing/2014/main" id="{BAAFC3A4-F82E-F610-8876-DAB018779E7F}"/>
              </a:ext>
            </a:extLst>
          </p:cNvPr>
          <p:cNvSpPr/>
          <p:nvPr/>
        </p:nvSpPr>
        <p:spPr>
          <a:xfrm>
            <a:off x="10095722" y="415244"/>
            <a:ext cx="1688841" cy="9003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Session-2</a:t>
            </a:r>
            <a:endParaRPr lang="en-IN" dirty="0"/>
          </a:p>
        </p:txBody>
      </p:sp>
      <p:sp>
        <p:nvSpPr>
          <p:cNvPr id="7" name="TextBox 6">
            <a:extLst>
              <a:ext uri="{FF2B5EF4-FFF2-40B4-BE49-F238E27FC236}">
                <a16:creationId xmlns:a16="http://schemas.microsoft.com/office/drawing/2014/main" id="{CC356307-59CF-4148-E8E6-61E420D9D32E}"/>
              </a:ext>
            </a:extLst>
          </p:cNvPr>
          <p:cNvSpPr txBox="1"/>
          <p:nvPr/>
        </p:nvSpPr>
        <p:spPr>
          <a:xfrm>
            <a:off x="802433" y="968594"/>
            <a:ext cx="8735106" cy="523220"/>
          </a:xfrm>
          <a:prstGeom prst="rect">
            <a:avLst/>
          </a:prstGeom>
          <a:noFill/>
        </p:spPr>
        <p:txBody>
          <a:bodyPr wrap="square">
            <a:spAutoFit/>
          </a:bodyPr>
          <a:lstStyle/>
          <a:p>
            <a:pPr algn="ctr"/>
            <a:r>
              <a:rPr lang="en-US" sz="2800" b="1" dirty="0"/>
              <a:t>Credit Monitoring &amp; NPA Management</a:t>
            </a:r>
            <a:endParaRPr lang="en-IN" sz="2800" b="1" dirty="0"/>
          </a:p>
        </p:txBody>
      </p:sp>
      <p:pic>
        <p:nvPicPr>
          <p:cNvPr id="2" name="Picture 2" descr="Credit Monitoring in Banks - Banking Finance - News, Articles, Statistics,  Banking Exams, Banking Magazine">
            <a:extLst>
              <a:ext uri="{FF2B5EF4-FFF2-40B4-BE49-F238E27FC236}">
                <a16:creationId xmlns:a16="http://schemas.microsoft.com/office/drawing/2014/main" id="{20168C83-B867-FD33-5E53-4F48F07F7C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1854" y="1846101"/>
            <a:ext cx="6000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66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2" name="TextBox 1">
            <a:extLst>
              <a:ext uri="{FF2B5EF4-FFF2-40B4-BE49-F238E27FC236}">
                <a16:creationId xmlns:a16="http://schemas.microsoft.com/office/drawing/2014/main" id="{9728258D-AC57-99BB-5275-A74CEC683340}"/>
              </a:ext>
            </a:extLst>
          </p:cNvPr>
          <p:cNvSpPr txBox="1"/>
          <p:nvPr/>
        </p:nvSpPr>
        <p:spPr>
          <a:xfrm>
            <a:off x="2304661" y="494522"/>
            <a:ext cx="6904653" cy="369332"/>
          </a:xfrm>
          <a:prstGeom prst="rect">
            <a:avLst/>
          </a:prstGeom>
          <a:noFill/>
        </p:spPr>
        <p:txBody>
          <a:bodyPr wrap="square" rtlCol="0">
            <a:spAutoFit/>
          </a:bodyPr>
          <a:lstStyle/>
          <a:p>
            <a:pPr algn="ctr"/>
            <a:r>
              <a:rPr lang="en-US" b="1" dirty="0"/>
              <a:t>Requirement of Tier-1 &amp; Tier-2 Capital as per RBI</a:t>
            </a:r>
            <a:endParaRPr lang="en-IN" b="1" dirty="0"/>
          </a:p>
        </p:txBody>
      </p:sp>
      <p:sp>
        <p:nvSpPr>
          <p:cNvPr id="5" name="TextBox 4">
            <a:extLst>
              <a:ext uri="{FF2B5EF4-FFF2-40B4-BE49-F238E27FC236}">
                <a16:creationId xmlns:a16="http://schemas.microsoft.com/office/drawing/2014/main" id="{D7A57715-99B0-1860-2541-010C570BE4DB}"/>
              </a:ext>
            </a:extLst>
          </p:cNvPr>
          <p:cNvSpPr txBox="1"/>
          <p:nvPr/>
        </p:nvSpPr>
        <p:spPr>
          <a:xfrm>
            <a:off x="1934166" y="1567544"/>
            <a:ext cx="7219164" cy="2031325"/>
          </a:xfrm>
          <a:prstGeom prst="rect">
            <a:avLst/>
          </a:prstGeom>
          <a:noFill/>
        </p:spPr>
        <p:txBody>
          <a:bodyPr wrap="square">
            <a:spAutoFit/>
          </a:bodyPr>
          <a:lstStyle/>
          <a:p>
            <a:pPr algn="l"/>
            <a:r>
              <a:rPr lang="en-US" b="1" i="0" dirty="0">
                <a:solidFill>
                  <a:srgbClr val="374151"/>
                </a:solidFill>
                <a:effectLst/>
                <a:latin typeface="Söhne"/>
              </a:rPr>
              <a:t>Tier-1 Capital Requirement:</a:t>
            </a:r>
          </a:p>
          <a:p>
            <a:pPr lvl="1" algn="l"/>
            <a:r>
              <a:rPr lang="en-US" b="0" i="0" dirty="0">
                <a:solidFill>
                  <a:srgbClr val="374151"/>
                </a:solidFill>
                <a:effectLst/>
                <a:latin typeface="Söhne"/>
              </a:rPr>
              <a:t>Common Equity Tier-1 (CET1) Capital: The minimum requirement for CET1 capital is 5.5% of a bank's risk-weighted assets (RWA).</a:t>
            </a:r>
          </a:p>
          <a:p>
            <a:pPr lvl="1" algn="l"/>
            <a:endParaRPr lang="en-US" b="0" i="0" dirty="0">
              <a:solidFill>
                <a:srgbClr val="374151"/>
              </a:solidFill>
              <a:effectLst/>
              <a:latin typeface="Söhne"/>
            </a:endParaRPr>
          </a:p>
          <a:p>
            <a:pPr algn="l"/>
            <a:r>
              <a:rPr lang="en-US" b="1" i="0" dirty="0">
                <a:solidFill>
                  <a:srgbClr val="374151"/>
                </a:solidFill>
                <a:effectLst/>
                <a:latin typeface="Söhne"/>
              </a:rPr>
              <a:t>Tier-2 Capital Requirement:</a:t>
            </a:r>
          </a:p>
          <a:p>
            <a:pPr lvl="1" algn="l"/>
            <a:r>
              <a:rPr lang="en-US" b="0" i="0" dirty="0">
                <a:solidFill>
                  <a:srgbClr val="374151"/>
                </a:solidFill>
                <a:effectLst/>
                <a:latin typeface="Söhne"/>
              </a:rPr>
              <a:t>Tier-2 Capital: The minimum requirement for Tier-2 capital is 2.0% of a bank's RWA</a:t>
            </a:r>
          </a:p>
        </p:txBody>
      </p:sp>
    </p:spTree>
    <p:extLst>
      <p:ext uri="{BB962C8B-B14F-4D97-AF65-F5344CB8AC3E}">
        <p14:creationId xmlns:p14="http://schemas.microsoft.com/office/powerpoint/2010/main" val="1041837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1026" name="Picture 2" descr="Difference Between Reserve And Provision - Main Differences">
            <a:extLst>
              <a:ext uri="{FF2B5EF4-FFF2-40B4-BE49-F238E27FC236}">
                <a16:creationId xmlns:a16="http://schemas.microsoft.com/office/drawing/2014/main" id="{F11393F8-13FD-966A-DA6B-716915AABC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6041" y="896379"/>
            <a:ext cx="7837714" cy="5025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554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2" name="TextBox 1">
            <a:extLst>
              <a:ext uri="{FF2B5EF4-FFF2-40B4-BE49-F238E27FC236}">
                <a16:creationId xmlns:a16="http://schemas.microsoft.com/office/drawing/2014/main" id="{1BC1AE59-F83E-7959-436E-D7D05CD43D37}"/>
              </a:ext>
            </a:extLst>
          </p:cNvPr>
          <p:cNvSpPr txBox="1"/>
          <p:nvPr/>
        </p:nvSpPr>
        <p:spPr>
          <a:xfrm>
            <a:off x="2192694" y="373224"/>
            <a:ext cx="7791061" cy="369332"/>
          </a:xfrm>
          <a:prstGeom prst="rect">
            <a:avLst/>
          </a:prstGeom>
          <a:noFill/>
        </p:spPr>
        <p:txBody>
          <a:bodyPr wrap="square" rtlCol="0">
            <a:spAutoFit/>
          </a:bodyPr>
          <a:lstStyle/>
          <a:p>
            <a:pPr algn="ctr"/>
            <a:r>
              <a:rPr lang="en-US" b="1" dirty="0"/>
              <a:t>Reserve norms as per RBI</a:t>
            </a:r>
            <a:endParaRPr lang="en-IN" b="1" dirty="0"/>
          </a:p>
        </p:txBody>
      </p:sp>
      <p:sp>
        <p:nvSpPr>
          <p:cNvPr id="5" name="TextBox 4">
            <a:extLst>
              <a:ext uri="{FF2B5EF4-FFF2-40B4-BE49-F238E27FC236}">
                <a16:creationId xmlns:a16="http://schemas.microsoft.com/office/drawing/2014/main" id="{87A4FFA6-1E09-D72A-FEB5-B94F7DE30896}"/>
              </a:ext>
            </a:extLst>
          </p:cNvPr>
          <p:cNvSpPr txBox="1"/>
          <p:nvPr/>
        </p:nvSpPr>
        <p:spPr>
          <a:xfrm>
            <a:off x="1866122" y="1250302"/>
            <a:ext cx="7287208" cy="1754326"/>
          </a:xfrm>
          <a:prstGeom prst="rect">
            <a:avLst/>
          </a:prstGeom>
          <a:noFill/>
        </p:spPr>
        <p:txBody>
          <a:bodyPr wrap="square">
            <a:spAutoFit/>
          </a:bodyPr>
          <a:lstStyle/>
          <a:p>
            <a:r>
              <a:rPr lang="en-US" b="1" i="0" dirty="0">
                <a:solidFill>
                  <a:srgbClr val="374151"/>
                </a:solidFill>
                <a:effectLst/>
                <a:latin typeface="Söhne"/>
              </a:rPr>
              <a:t>Cash Reserve Ratio (CRR): </a:t>
            </a:r>
            <a:r>
              <a:rPr lang="en-US" b="0" i="0" dirty="0">
                <a:solidFill>
                  <a:srgbClr val="374151"/>
                </a:solidFill>
                <a:effectLst/>
                <a:latin typeface="Söhne"/>
              </a:rPr>
              <a:t>Banks are required to maintain a certain percentage of their net demand and time liabilities (NDTL) as cash reserves with the RBI. The CRR is set by the RBI and is subject to periodic changes. </a:t>
            </a:r>
            <a:r>
              <a:rPr lang="en-US" dirty="0">
                <a:solidFill>
                  <a:srgbClr val="374151"/>
                </a:solidFill>
                <a:latin typeface="Söhne"/>
              </a:rPr>
              <a:t>T</a:t>
            </a:r>
            <a:r>
              <a:rPr lang="en-US" b="0" i="0" dirty="0">
                <a:solidFill>
                  <a:srgbClr val="374151"/>
                </a:solidFill>
                <a:effectLst/>
                <a:latin typeface="Söhne"/>
              </a:rPr>
              <a:t>he CRR for scheduled commercial banks is typically 3-4% of their NDTL.</a:t>
            </a:r>
          </a:p>
          <a:p>
            <a:endParaRPr lang="en-US" dirty="0">
              <a:solidFill>
                <a:srgbClr val="374151"/>
              </a:solidFill>
              <a:latin typeface="Söhne"/>
            </a:endParaRPr>
          </a:p>
          <a:p>
            <a:endParaRPr lang="en-IN" dirty="0"/>
          </a:p>
        </p:txBody>
      </p:sp>
    </p:spTree>
    <p:extLst>
      <p:ext uri="{BB962C8B-B14F-4D97-AF65-F5344CB8AC3E}">
        <p14:creationId xmlns:p14="http://schemas.microsoft.com/office/powerpoint/2010/main" val="2307799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3" name="TextBox 2">
            <a:extLst>
              <a:ext uri="{FF2B5EF4-FFF2-40B4-BE49-F238E27FC236}">
                <a16:creationId xmlns:a16="http://schemas.microsoft.com/office/drawing/2014/main" id="{262A6CF4-6498-F512-D8B7-9CFDBE3C97F7}"/>
              </a:ext>
            </a:extLst>
          </p:cNvPr>
          <p:cNvSpPr txBox="1"/>
          <p:nvPr/>
        </p:nvSpPr>
        <p:spPr>
          <a:xfrm>
            <a:off x="2258008" y="391886"/>
            <a:ext cx="9069355" cy="5355312"/>
          </a:xfrm>
          <a:prstGeom prst="rect">
            <a:avLst/>
          </a:prstGeom>
          <a:noFill/>
        </p:spPr>
        <p:txBody>
          <a:bodyPr wrap="square">
            <a:spAutoFit/>
          </a:bodyPr>
          <a:lstStyle/>
          <a:p>
            <a:pPr algn="l">
              <a:buFont typeface="+mj-lt"/>
              <a:buAutoNum type="arabicPeriod"/>
            </a:pPr>
            <a:endParaRPr lang="en-US" b="0" i="0" dirty="0">
              <a:solidFill>
                <a:srgbClr val="374151"/>
              </a:solidFill>
              <a:effectLst/>
              <a:latin typeface="Söhne"/>
            </a:endParaRPr>
          </a:p>
          <a:p>
            <a:pPr algn="l">
              <a:buFont typeface="+mj-lt"/>
              <a:buAutoNum type="arabicPeriod"/>
            </a:pPr>
            <a:endParaRPr lang="en-US" dirty="0">
              <a:solidFill>
                <a:srgbClr val="374151"/>
              </a:solidFill>
              <a:latin typeface="Söhne"/>
            </a:endParaRPr>
          </a:p>
          <a:p>
            <a:pPr algn="l">
              <a:buFont typeface="+mj-lt"/>
              <a:buAutoNum type="arabicPeriod"/>
            </a:pPr>
            <a:endParaRPr lang="en-US" b="0" i="0" dirty="0">
              <a:solidFill>
                <a:srgbClr val="374151"/>
              </a:solidFill>
              <a:effectLst/>
              <a:latin typeface="Söhne"/>
            </a:endParaRPr>
          </a:p>
          <a:p>
            <a:pPr algn="l"/>
            <a:r>
              <a:rPr lang="en-US" b="1" i="0" dirty="0">
                <a:solidFill>
                  <a:srgbClr val="374151"/>
                </a:solidFill>
                <a:effectLst/>
                <a:latin typeface="Söhne"/>
              </a:rPr>
              <a:t>Provisioning Norms for Non-Performing Assets (NPAs):</a:t>
            </a:r>
          </a:p>
          <a:p>
            <a:pPr marL="742950" lvl="1" indent="-285750" algn="l">
              <a:buFont typeface="+mj-lt"/>
              <a:buAutoNum type="arabicPeriod"/>
            </a:pPr>
            <a:r>
              <a:rPr lang="en-US" b="0" i="0" dirty="0">
                <a:solidFill>
                  <a:srgbClr val="374151"/>
                </a:solidFill>
                <a:effectLst/>
                <a:latin typeface="Söhne"/>
              </a:rPr>
              <a:t>Standard Assets: Banks are required to set aside a certain percentage of provisions for standard assets. The provisioning percentage for standard assets may vary depending on the type of exposure (e.g., retail, corporate) and the risk rating assigned to the borrower.</a:t>
            </a:r>
          </a:p>
          <a:p>
            <a:pPr marL="742950" lvl="1" indent="-285750" algn="l">
              <a:buFont typeface="+mj-lt"/>
              <a:buAutoNum type="arabicPeriod"/>
            </a:pPr>
            <a:r>
              <a:rPr lang="en-US" b="0" i="0" dirty="0">
                <a:solidFill>
                  <a:srgbClr val="374151"/>
                </a:solidFill>
                <a:effectLst/>
                <a:latin typeface="Söhne"/>
              </a:rPr>
              <a:t>Non-Performing Assets (NPAs): Banks need to make higher provisions for NPAs based on their classification and age. The provisioning requirements for NPAs are as follows:</a:t>
            </a:r>
          </a:p>
          <a:p>
            <a:pPr marL="1143000" lvl="2" indent="-228600" algn="l">
              <a:buFont typeface="+mj-lt"/>
              <a:buAutoNum type="arabicPeriod"/>
            </a:pPr>
            <a:r>
              <a:rPr lang="en-US" b="0" i="0" dirty="0">
                <a:solidFill>
                  <a:srgbClr val="374151"/>
                </a:solidFill>
                <a:effectLst/>
                <a:latin typeface="Söhne"/>
              </a:rPr>
              <a:t>Substandard Assets: Banks are required to make provisions ranging from 15% to 100% of the outstanding amount, depending on the age of the NPA.</a:t>
            </a:r>
          </a:p>
          <a:p>
            <a:pPr marL="1143000" lvl="2" indent="-228600" algn="l">
              <a:buFont typeface="+mj-lt"/>
              <a:buAutoNum type="arabicPeriod"/>
            </a:pPr>
            <a:r>
              <a:rPr lang="en-US" b="0" i="0" dirty="0">
                <a:solidFill>
                  <a:srgbClr val="374151"/>
                </a:solidFill>
                <a:effectLst/>
                <a:latin typeface="Söhne"/>
              </a:rPr>
              <a:t>Doubtful Assets: Provisioning requirements range from 25% to 100% based on the age of the NPA.</a:t>
            </a:r>
          </a:p>
          <a:p>
            <a:pPr marL="1143000" lvl="2" indent="-228600" algn="l">
              <a:buFont typeface="+mj-lt"/>
              <a:buAutoNum type="arabicPeriod"/>
            </a:pPr>
            <a:r>
              <a:rPr lang="en-US" b="0" i="0" dirty="0">
                <a:solidFill>
                  <a:srgbClr val="374151"/>
                </a:solidFill>
                <a:effectLst/>
                <a:latin typeface="Söhne"/>
              </a:rPr>
              <a:t>Loss Assets: Full provision of 100% is required.</a:t>
            </a:r>
          </a:p>
          <a:p>
            <a:pPr lvl="2" algn="l"/>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Additional Provisioning for Stressed Assets: The RBI may also direct banks to make additional provisions for stressed assets, such as those identified under the framework for resolution of stressed assets.</a:t>
            </a:r>
          </a:p>
        </p:txBody>
      </p:sp>
    </p:spTree>
    <p:extLst>
      <p:ext uri="{BB962C8B-B14F-4D97-AF65-F5344CB8AC3E}">
        <p14:creationId xmlns:p14="http://schemas.microsoft.com/office/powerpoint/2010/main" val="3521390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2050" name="Picture 2" descr="Arbitration">
            <a:extLst>
              <a:ext uri="{FF2B5EF4-FFF2-40B4-BE49-F238E27FC236}">
                <a16:creationId xmlns:a16="http://schemas.microsoft.com/office/drawing/2014/main" id="{D492B2D2-79D1-B8F6-EC3D-8D0808359B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1985" y="774441"/>
            <a:ext cx="7212562" cy="5409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607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2" name="TextBox 1">
            <a:extLst>
              <a:ext uri="{FF2B5EF4-FFF2-40B4-BE49-F238E27FC236}">
                <a16:creationId xmlns:a16="http://schemas.microsoft.com/office/drawing/2014/main" id="{C29151C7-B98D-C1C5-9A8A-D28836699C5E}"/>
              </a:ext>
            </a:extLst>
          </p:cNvPr>
          <p:cNvSpPr txBox="1"/>
          <p:nvPr/>
        </p:nvSpPr>
        <p:spPr>
          <a:xfrm>
            <a:off x="2341984" y="401216"/>
            <a:ext cx="6876661" cy="369332"/>
          </a:xfrm>
          <a:prstGeom prst="rect">
            <a:avLst/>
          </a:prstGeom>
          <a:noFill/>
        </p:spPr>
        <p:txBody>
          <a:bodyPr wrap="square" rtlCol="0">
            <a:spAutoFit/>
          </a:bodyPr>
          <a:lstStyle/>
          <a:p>
            <a:pPr algn="ctr"/>
            <a:r>
              <a:rPr lang="en-US" b="1" dirty="0"/>
              <a:t>Types of Arbitration</a:t>
            </a:r>
            <a:endParaRPr lang="en-IN" b="1" dirty="0"/>
          </a:p>
        </p:txBody>
      </p:sp>
      <p:sp>
        <p:nvSpPr>
          <p:cNvPr id="5" name="TextBox 4">
            <a:extLst>
              <a:ext uri="{FF2B5EF4-FFF2-40B4-BE49-F238E27FC236}">
                <a16:creationId xmlns:a16="http://schemas.microsoft.com/office/drawing/2014/main" id="{38B96B4C-E962-0F50-3DF8-A5DBE3825562}"/>
              </a:ext>
            </a:extLst>
          </p:cNvPr>
          <p:cNvSpPr txBox="1"/>
          <p:nvPr/>
        </p:nvSpPr>
        <p:spPr>
          <a:xfrm>
            <a:off x="2341984" y="1082351"/>
            <a:ext cx="7399175" cy="5078313"/>
          </a:xfrm>
          <a:prstGeom prst="rect">
            <a:avLst/>
          </a:prstGeom>
          <a:noFill/>
        </p:spPr>
        <p:txBody>
          <a:bodyPr wrap="square">
            <a:spAutoFit/>
          </a:bodyPr>
          <a:lstStyle/>
          <a:p>
            <a:pPr algn="l">
              <a:buFont typeface="+mj-lt"/>
              <a:buAutoNum type="arabicPeriod"/>
            </a:pPr>
            <a:r>
              <a:rPr lang="en-US" b="1" i="0" dirty="0">
                <a:solidFill>
                  <a:srgbClr val="374151"/>
                </a:solidFill>
                <a:effectLst/>
                <a:latin typeface="Söhne"/>
              </a:rPr>
              <a:t>Ad Hoc Arbitration: </a:t>
            </a:r>
            <a:r>
              <a:rPr lang="en-US" b="0" i="0" dirty="0">
                <a:solidFill>
                  <a:srgbClr val="374151"/>
                </a:solidFill>
                <a:effectLst/>
                <a:latin typeface="Söhne"/>
              </a:rPr>
              <a:t>Ad hoc arbitration refers to arbitration proceedings that are conducted without the involvement of any specific arbitral institution. In ad hoc arbitration, the parties have greater flexibility in determining the arbitration procedure and appointing arbitrators. The process is generally guided by the provisions of the Arbitration and Conciliation Act, 1996.</a:t>
            </a:r>
          </a:p>
          <a:p>
            <a:pPr algn="l"/>
            <a:endParaRPr lang="en-US" b="0" i="0" dirty="0">
              <a:solidFill>
                <a:srgbClr val="374151"/>
              </a:solidFill>
              <a:effectLst/>
              <a:latin typeface="Söhne"/>
            </a:endParaRPr>
          </a:p>
          <a:p>
            <a:pPr algn="l"/>
            <a:r>
              <a:rPr lang="en-US" b="0" i="0" dirty="0">
                <a:solidFill>
                  <a:srgbClr val="374151"/>
                </a:solidFill>
                <a:effectLst/>
                <a:latin typeface="Söhne"/>
              </a:rPr>
              <a:t>In ad hoc arbitration, the parties are responsible for managing the arbitration process, including selecting arbitrators, setting rules and procedures, and overseeing the arbitration proceedings. The Act provides certain default rules and procedures that apply to ad hoc arbitration in case the parties have not agreed on specific rules.</a:t>
            </a:r>
          </a:p>
          <a:p>
            <a:pPr algn="l"/>
            <a:endParaRPr lang="en-US" b="1" i="0" dirty="0">
              <a:solidFill>
                <a:srgbClr val="374151"/>
              </a:solidFill>
              <a:effectLst/>
              <a:latin typeface="Söhne"/>
            </a:endParaRPr>
          </a:p>
          <a:p>
            <a:pPr algn="l"/>
            <a:r>
              <a:rPr lang="en-US" b="1" i="0" dirty="0">
                <a:solidFill>
                  <a:srgbClr val="374151"/>
                </a:solidFill>
                <a:effectLst/>
                <a:latin typeface="Söhne"/>
              </a:rPr>
              <a:t>2. Institutional Arbitration</a:t>
            </a:r>
            <a:r>
              <a:rPr lang="en-US" b="0" i="0" dirty="0">
                <a:solidFill>
                  <a:srgbClr val="374151"/>
                </a:solidFill>
                <a:effectLst/>
                <a:latin typeface="Söhne"/>
              </a:rPr>
              <a:t>: Institutional arbitration involves arbitration proceedings administered by recognized arbitral institutions or organizations. These institutions provide administrative support and services to parties involved in arbitration. They have established rules, procedures, and panels of arbitrators to facilitate the arbitration process.</a:t>
            </a:r>
          </a:p>
        </p:txBody>
      </p:sp>
    </p:spTree>
    <p:extLst>
      <p:ext uri="{BB962C8B-B14F-4D97-AF65-F5344CB8AC3E}">
        <p14:creationId xmlns:p14="http://schemas.microsoft.com/office/powerpoint/2010/main" val="2019649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2" name="TextBox 1">
            <a:extLst>
              <a:ext uri="{FF2B5EF4-FFF2-40B4-BE49-F238E27FC236}">
                <a16:creationId xmlns:a16="http://schemas.microsoft.com/office/drawing/2014/main" id="{797BC9E2-8F8D-354A-CEEE-134F0724FDDB}"/>
              </a:ext>
            </a:extLst>
          </p:cNvPr>
          <p:cNvSpPr txBox="1"/>
          <p:nvPr/>
        </p:nvSpPr>
        <p:spPr>
          <a:xfrm>
            <a:off x="2323322" y="279918"/>
            <a:ext cx="6615405" cy="369332"/>
          </a:xfrm>
          <a:prstGeom prst="rect">
            <a:avLst/>
          </a:prstGeom>
          <a:noFill/>
        </p:spPr>
        <p:txBody>
          <a:bodyPr wrap="square" rtlCol="0">
            <a:spAutoFit/>
          </a:bodyPr>
          <a:lstStyle/>
          <a:p>
            <a:pPr algn="ctr"/>
            <a:r>
              <a:rPr lang="en-US" b="1" dirty="0"/>
              <a:t>Characteristics of Arbitration</a:t>
            </a:r>
            <a:endParaRPr lang="en-IN" b="1" dirty="0"/>
          </a:p>
        </p:txBody>
      </p:sp>
      <p:sp>
        <p:nvSpPr>
          <p:cNvPr id="5" name="TextBox 4">
            <a:extLst>
              <a:ext uri="{FF2B5EF4-FFF2-40B4-BE49-F238E27FC236}">
                <a16:creationId xmlns:a16="http://schemas.microsoft.com/office/drawing/2014/main" id="{FB5DF36E-ECBB-31DB-436F-EA2EFCBABBA2}"/>
              </a:ext>
            </a:extLst>
          </p:cNvPr>
          <p:cNvSpPr txBox="1"/>
          <p:nvPr/>
        </p:nvSpPr>
        <p:spPr>
          <a:xfrm>
            <a:off x="1810139" y="1166843"/>
            <a:ext cx="8481526" cy="4524315"/>
          </a:xfrm>
          <a:prstGeom prst="rect">
            <a:avLst/>
          </a:prstGeom>
          <a:noFill/>
        </p:spPr>
        <p:txBody>
          <a:bodyPr wrap="square">
            <a:spAutoFit/>
          </a:bodyPr>
          <a:lstStyle/>
          <a:p>
            <a:pPr algn="l">
              <a:buFont typeface="+mj-lt"/>
              <a:buAutoNum type="arabicPeriod"/>
            </a:pPr>
            <a:r>
              <a:rPr lang="en-US" b="1" i="0" dirty="0">
                <a:solidFill>
                  <a:srgbClr val="374151"/>
                </a:solidFill>
                <a:effectLst/>
                <a:latin typeface="Söhne"/>
              </a:rPr>
              <a:t>Voluntary</a:t>
            </a:r>
            <a:r>
              <a:rPr lang="en-US" b="0" i="0" dirty="0">
                <a:solidFill>
                  <a:srgbClr val="374151"/>
                </a:solidFill>
                <a:effectLst/>
                <a:latin typeface="Söhne"/>
              </a:rPr>
              <a:t>: Arbitration is a voluntary process, meaning that parties must agree to submit their dispute to arbitration. </a:t>
            </a:r>
          </a:p>
          <a:p>
            <a:pPr algn="l">
              <a:buFont typeface="+mj-lt"/>
              <a:buAutoNum type="arabicPeriod"/>
            </a:pPr>
            <a:r>
              <a:rPr lang="en-US" b="1" i="0" dirty="0">
                <a:solidFill>
                  <a:srgbClr val="374151"/>
                </a:solidFill>
                <a:effectLst/>
                <a:latin typeface="Söhne"/>
              </a:rPr>
              <a:t>Neutral and Impartial</a:t>
            </a:r>
            <a:r>
              <a:rPr lang="en-US" b="0" i="0" dirty="0">
                <a:solidFill>
                  <a:srgbClr val="374151"/>
                </a:solidFill>
                <a:effectLst/>
                <a:latin typeface="Söhne"/>
              </a:rPr>
              <a:t>: Arbitration aims to provide a neutral and impartial forum for resolving disputes. </a:t>
            </a:r>
          </a:p>
          <a:p>
            <a:pPr algn="l">
              <a:buFont typeface="+mj-lt"/>
              <a:buAutoNum type="arabicPeriod"/>
            </a:pPr>
            <a:r>
              <a:rPr lang="en-US" b="1" i="0" dirty="0">
                <a:solidFill>
                  <a:srgbClr val="374151"/>
                </a:solidFill>
                <a:effectLst/>
                <a:latin typeface="Söhne"/>
              </a:rPr>
              <a:t>Private and Confidential</a:t>
            </a:r>
            <a:r>
              <a:rPr lang="en-US" b="0" i="0" dirty="0">
                <a:solidFill>
                  <a:srgbClr val="374151"/>
                </a:solidFill>
                <a:effectLst/>
                <a:latin typeface="Söhne"/>
              </a:rPr>
              <a:t>: Arbitration proceedings are generally conducted in private, away from the public eye. The confidentiality of the arbitration process is often maintained, ensuring that the details of the dispute and the proceedings remain confidential, unlike court litigation, which is generally public.</a:t>
            </a:r>
          </a:p>
          <a:p>
            <a:pPr algn="l">
              <a:buFont typeface="+mj-lt"/>
              <a:buAutoNum type="arabicPeriod"/>
            </a:pPr>
            <a:r>
              <a:rPr lang="en-US" b="1" i="0" dirty="0">
                <a:solidFill>
                  <a:srgbClr val="374151"/>
                </a:solidFill>
                <a:effectLst/>
                <a:latin typeface="Söhne"/>
              </a:rPr>
              <a:t>Party Autonomy</a:t>
            </a:r>
            <a:r>
              <a:rPr lang="en-US" b="0" i="0" dirty="0">
                <a:solidFill>
                  <a:srgbClr val="374151"/>
                </a:solidFill>
                <a:effectLst/>
                <a:latin typeface="Söhne"/>
              </a:rPr>
              <a:t>: Arbitration allows parties to exercise a significant degree of autonomy and control over the process. </a:t>
            </a:r>
          </a:p>
          <a:p>
            <a:pPr algn="l">
              <a:buFont typeface="+mj-lt"/>
              <a:buAutoNum type="arabicPeriod"/>
            </a:pPr>
            <a:r>
              <a:rPr lang="en-US" b="1" i="0" dirty="0">
                <a:solidFill>
                  <a:srgbClr val="374151"/>
                </a:solidFill>
                <a:effectLst/>
                <a:latin typeface="Söhne"/>
              </a:rPr>
              <a:t>Final and Binding Decision</a:t>
            </a:r>
            <a:r>
              <a:rPr lang="en-US" b="0" i="0" dirty="0">
                <a:solidFill>
                  <a:srgbClr val="374151"/>
                </a:solidFill>
                <a:effectLst/>
                <a:latin typeface="Söhne"/>
              </a:rPr>
              <a:t>: Arbitration results in a final and binding decision, known as an arbitral award. The arbitral award is enforceable under the law and can be executed as if it were a court judgment. </a:t>
            </a:r>
          </a:p>
          <a:p>
            <a:pPr algn="l">
              <a:buFont typeface="+mj-lt"/>
              <a:buAutoNum type="arabicPeriod"/>
            </a:pPr>
            <a:r>
              <a:rPr lang="en-US" b="1" i="0" dirty="0">
                <a:solidFill>
                  <a:srgbClr val="374151"/>
                </a:solidFill>
                <a:effectLst/>
                <a:latin typeface="Söhne"/>
              </a:rPr>
              <a:t>Expertise and Specialization</a:t>
            </a:r>
            <a:r>
              <a:rPr lang="en-US" b="0" i="0" dirty="0">
                <a:solidFill>
                  <a:srgbClr val="374151"/>
                </a:solidFill>
                <a:effectLst/>
                <a:latin typeface="Söhne"/>
              </a:rPr>
              <a:t>: Arbitration often allows parties to choose arbitrators who have expertise and experience in the specific subject matter of the dispute. </a:t>
            </a:r>
          </a:p>
          <a:p>
            <a:pPr algn="l">
              <a:buFont typeface="+mj-lt"/>
              <a:buAutoNum type="arabicPeriod"/>
            </a:pPr>
            <a:endParaRPr lang="en-US" b="0" i="0" dirty="0">
              <a:solidFill>
                <a:srgbClr val="374151"/>
              </a:solidFill>
              <a:effectLst/>
              <a:latin typeface="Söhne"/>
            </a:endParaRPr>
          </a:p>
        </p:txBody>
      </p:sp>
    </p:spTree>
    <p:extLst>
      <p:ext uri="{BB962C8B-B14F-4D97-AF65-F5344CB8AC3E}">
        <p14:creationId xmlns:p14="http://schemas.microsoft.com/office/powerpoint/2010/main" val="3412252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3" name="TextBox 2">
            <a:extLst>
              <a:ext uri="{FF2B5EF4-FFF2-40B4-BE49-F238E27FC236}">
                <a16:creationId xmlns:a16="http://schemas.microsoft.com/office/drawing/2014/main" id="{64873E87-3B09-E006-8ABC-67E1036D387D}"/>
              </a:ext>
            </a:extLst>
          </p:cNvPr>
          <p:cNvSpPr txBox="1"/>
          <p:nvPr/>
        </p:nvSpPr>
        <p:spPr>
          <a:xfrm>
            <a:off x="1679509" y="1520889"/>
            <a:ext cx="8238931" cy="2585323"/>
          </a:xfrm>
          <a:prstGeom prst="rect">
            <a:avLst/>
          </a:prstGeom>
          <a:noFill/>
        </p:spPr>
        <p:txBody>
          <a:bodyPr wrap="square">
            <a:spAutoFit/>
          </a:bodyPr>
          <a:lstStyle/>
          <a:p>
            <a:pPr algn="l"/>
            <a:r>
              <a:rPr lang="en-US" b="1" i="0" dirty="0">
                <a:solidFill>
                  <a:srgbClr val="374151"/>
                </a:solidFill>
                <a:effectLst/>
                <a:latin typeface="Söhne"/>
              </a:rPr>
              <a:t>7. Flexibility and Efficiency</a:t>
            </a:r>
            <a:r>
              <a:rPr lang="en-US" b="0" i="0" dirty="0">
                <a:solidFill>
                  <a:srgbClr val="374151"/>
                </a:solidFill>
                <a:effectLst/>
                <a:latin typeface="Söhne"/>
              </a:rPr>
              <a:t>: Arbitration is known for its flexibility compared to court litigation. The parties have more control over the process, including the timing of hearings, the presentation of evidence, and the overall procedural aspects. This flexibility allows for a more efficient and streamlined dispute resolution process.</a:t>
            </a:r>
          </a:p>
          <a:p>
            <a:pPr algn="l"/>
            <a:endParaRPr lang="en-US" dirty="0">
              <a:solidFill>
                <a:srgbClr val="374151"/>
              </a:solidFill>
              <a:latin typeface="Söhne"/>
            </a:endParaRPr>
          </a:p>
          <a:p>
            <a:pPr algn="l"/>
            <a:r>
              <a:rPr lang="en-US" b="1" i="0" dirty="0">
                <a:solidFill>
                  <a:srgbClr val="374151"/>
                </a:solidFill>
                <a:effectLst/>
                <a:latin typeface="Söhne"/>
              </a:rPr>
              <a:t>8.International Reach</a:t>
            </a:r>
            <a:r>
              <a:rPr lang="en-US" b="0" i="0" dirty="0">
                <a:solidFill>
                  <a:srgbClr val="374151"/>
                </a:solidFill>
                <a:effectLst/>
                <a:latin typeface="Söhne"/>
              </a:rPr>
              <a:t>: Arbitration is widely used for resolving international disputes, as it transcends national boundaries. International arbitration enables parties from different countries to resolve their disputes in a neutral forum, often under internationally recognized arbitration rules and conventions.</a:t>
            </a:r>
          </a:p>
        </p:txBody>
      </p:sp>
      <p:sp>
        <p:nvSpPr>
          <p:cNvPr id="7" name="TextBox 6">
            <a:extLst>
              <a:ext uri="{FF2B5EF4-FFF2-40B4-BE49-F238E27FC236}">
                <a16:creationId xmlns:a16="http://schemas.microsoft.com/office/drawing/2014/main" id="{1F968BBE-64E2-1FA4-2276-81309194F759}"/>
              </a:ext>
            </a:extLst>
          </p:cNvPr>
          <p:cNvSpPr txBox="1"/>
          <p:nvPr/>
        </p:nvSpPr>
        <p:spPr>
          <a:xfrm>
            <a:off x="2360645" y="492581"/>
            <a:ext cx="6176864" cy="369332"/>
          </a:xfrm>
          <a:prstGeom prst="rect">
            <a:avLst/>
          </a:prstGeom>
          <a:noFill/>
        </p:spPr>
        <p:txBody>
          <a:bodyPr wrap="square">
            <a:spAutoFit/>
          </a:bodyPr>
          <a:lstStyle/>
          <a:p>
            <a:pPr algn="ctr"/>
            <a:r>
              <a:rPr lang="en-US" b="1" dirty="0"/>
              <a:t>Characteristics of Arbitration….</a:t>
            </a:r>
            <a:r>
              <a:rPr lang="en-US" b="1" dirty="0" err="1"/>
              <a:t>contd</a:t>
            </a:r>
            <a:r>
              <a:rPr lang="en-US" b="1" dirty="0"/>
              <a:t>….</a:t>
            </a:r>
            <a:endParaRPr lang="en-IN" b="1" dirty="0"/>
          </a:p>
        </p:txBody>
      </p:sp>
    </p:spTree>
    <p:extLst>
      <p:ext uri="{BB962C8B-B14F-4D97-AF65-F5344CB8AC3E}">
        <p14:creationId xmlns:p14="http://schemas.microsoft.com/office/powerpoint/2010/main" val="1399486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2" name="TextBox 1">
            <a:extLst>
              <a:ext uri="{FF2B5EF4-FFF2-40B4-BE49-F238E27FC236}">
                <a16:creationId xmlns:a16="http://schemas.microsoft.com/office/drawing/2014/main" id="{B8B74048-9BA9-4291-01F7-FF8787BF1461}"/>
              </a:ext>
            </a:extLst>
          </p:cNvPr>
          <p:cNvSpPr txBox="1"/>
          <p:nvPr/>
        </p:nvSpPr>
        <p:spPr>
          <a:xfrm>
            <a:off x="2771192" y="363894"/>
            <a:ext cx="6176865" cy="369332"/>
          </a:xfrm>
          <a:prstGeom prst="rect">
            <a:avLst/>
          </a:prstGeom>
          <a:noFill/>
        </p:spPr>
        <p:txBody>
          <a:bodyPr wrap="square" rtlCol="0">
            <a:spAutoFit/>
          </a:bodyPr>
          <a:lstStyle/>
          <a:p>
            <a:pPr algn="ctr"/>
            <a:r>
              <a:rPr lang="en-US" b="1" dirty="0"/>
              <a:t>Advantages of Arbitration</a:t>
            </a:r>
            <a:endParaRPr lang="en-IN" b="1" dirty="0"/>
          </a:p>
        </p:txBody>
      </p:sp>
      <p:sp>
        <p:nvSpPr>
          <p:cNvPr id="3" name="TextBox 2">
            <a:extLst>
              <a:ext uri="{FF2B5EF4-FFF2-40B4-BE49-F238E27FC236}">
                <a16:creationId xmlns:a16="http://schemas.microsoft.com/office/drawing/2014/main" id="{8CC3A4DD-391A-E9F2-BFFC-71FAAC6D85CF}"/>
              </a:ext>
            </a:extLst>
          </p:cNvPr>
          <p:cNvSpPr txBox="1"/>
          <p:nvPr/>
        </p:nvSpPr>
        <p:spPr>
          <a:xfrm>
            <a:off x="1156996" y="1110343"/>
            <a:ext cx="10067731" cy="2585323"/>
          </a:xfrm>
          <a:prstGeom prst="rect">
            <a:avLst/>
          </a:prstGeom>
          <a:noFill/>
        </p:spPr>
        <p:txBody>
          <a:bodyPr wrap="square" rtlCol="0">
            <a:spAutoFit/>
          </a:bodyPr>
          <a:lstStyle/>
          <a:p>
            <a:pPr marL="342900" indent="-342900">
              <a:buAutoNum type="arabicPeriod"/>
            </a:pPr>
            <a:r>
              <a:rPr lang="en-US" dirty="0"/>
              <a:t>Speed &amp; Efficiency</a:t>
            </a:r>
          </a:p>
          <a:p>
            <a:pPr marL="342900" indent="-342900">
              <a:buAutoNum type="arabicPeriod"/>
            </a:pPr>
            <a:r>
              <a:rPr lang="en-US" dirty="0"/>
              <a:t>Flexibility &amp; Party Autonomy</a:t>
            </a:r>
          </a:p>
          <a:p>
            <a:pPr marL="342900" indent="-342900">
              <a:buAutoNum type="arabicPeriod"/>
            </a:pPr>
            <a:r>
              <a:rPr lang="en-US" dirty="0"/>
              <a:t>Expertise &amp; Specialization</a:t>
            </a:r>
          </a:p>
          <a:p>
            <a:pPr marL="342900" indent="-342900">
              <a:buAutoNum type="arabicPeriod"/>
            </a:pPr>
            <a:r>
              <a:rPr lang="en-US" dirty="0"/>
              <a:t>Confidentiality</a:t>
            </a:r>
          </a:p>
          <a:p>
            <a:pPr marL="342900" indent="-342900">
              <a:buAutoNum type="arabicPeriod"/>
            </a:pPr>
            <a:r>
              <a:rPr lang="en-US" dirty="0"/>
              <a:t>Neutrality &amp; Impartiality</a:t>
            </a:r>
          </a:p>
          <a:p>
            <a:pPr marL="342900" indent="-342900">
              <a:buAutoNum type="arabicPeriod"/>
            </a:pPr>
            <a:r>
              <a:rPr lang="en-US" dirty="0"/>
              <a:t>Finality &amp; Enforceability</a:t>
            </a:r>
          </a:p>
          <a:p>
            <a:pPr marL="342900" indent="-342900">
              <a:buAutoNum type="arabicPeriod"/>
            </a:pPr>
            <a:r>
              <a:rPr lang="en-US" dirty="0"/>
              <a:t>Cost Savings</a:t>
            </a:r>
          </a:p>
          <a:p>
            <a:pPr marL="342900" indent="-342900">
              <a:buAutoNum type="arabicPeriod"/>
            </a:pPr>
            <a:r>
              <a:rPr lang="en-US" dirty="0"/>
              <a:t>International Reach</a:t>
            </a:r>
          </a:p>
          <a:p>
            <a:pPr marL="342900" indent="-342900">
              <a:buAutoNum type="arabicPeriod"/>
            </a:pPr>
            <a:r>
              <a:rPr lang="en-US" dirty="0"/>
              <a:t>Preserves Business Relationship</a:t>
            </a:r>
            <a:endParaRPr lang="en-IN" dirty="0"/>
          </a:p>
        </p:txBody>
      </p:sp>
    </p:spTree>
    <p:extLst>
      <p:ext uri="{BB962C8B-B14F-4D97-AF65-F5344CB8AC3E}">
        <p14:creationId xmlns:p14="http://schemas.microsoft.com/office/powerpoint/2010/main" val="3719014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3074" name="Picture 2" descr="Corporate Debt Restructuring: What it is, How it Works">
            <a:extLst>
              <a:ext uri="{FF2B5EF4-FFF2-40B4-BE49-F238E27FC236}">
                <a16:creationId xmlns:a16="http://schemas.microsoft.com/office/drawing/2014/main" id="{A7CDE74D-815C-DC68-FF44-9D52961327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4166" y="654444"/>
            <a:ext cx="7331132" cy="4887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23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sp>
        <p:nvSpPr>
          <p:cNvPr id="2" name="TextBox 1">
            <a:extLst>
              <a:ext uri="{FF2B5EF4-FFF2-40B4-BE49-F238E27FC236}">
                <a16:creationId xmlns:a16="http://schemas.microsoft.com/office/drawing/2014/main" id="{14EB645F-8CF0-DDF6-9665-2228DFCF2A4A}"/>
              </a:ext>
            </a:extLst>
          </p:cNvPr>
          <p:cNvSpPr txBox="1"/>
          <p:nvPr/>
        </p:nvSpPr>
        <p:spPr>
          <a:xfrm>
            <a:off x="2220686" y="391886"/>
            <a:ext cx="7165910" cy="369332"/>
          </a:xfrm>
          <a:prstGeom prst="rect">
            <a:avLst/>
          </a:prstGeom>
          <a:noFill/>
        </p:spPr>
        <p:txBody>
          <a:bodyPr wrap="square" rtlCol="0">
            <a:spAutoFit/>
          </a:bodyPr>
          <a:lstStyle/>
          <a:p>
            <a:pPr algn="ctr"/>
            <a:r>
              <a:rPr lang="en-US" b="1" dirty="0"/>
              <a:t>Ratios relevant to NPA</a:t>
            </a:r>
            <a:endParaRPr lang="en-IN" b="1" dirty="0"/>
          </a:p>
        </p:txBody>
      </p:sp>
      <p:sp>
        <p:nvSpPr>
          <p:cNvPr id="3" name="TextBox 2">
            <a:extLst>
              <a:ext uri="{FF2B5EF4-FFF2-40B4-BE49-F238E27FC236}">
                <a16:creationId xmlns:a16="http://schemas.microsoft.com/office/drawing/2014/main" id="{B1F6F1AB-F49C-4372-2F41-55503A2EFB76}"/>
              </a:ext>
            </a:extLst>
          </p:cNvPr>
          <p:cNvSpPr txBox="1"/>
          <p:nvPr/>
        </p:nvSpPr>
        <p:spPr>
          <a:xfrm>
            <a:off x="1660849" y="1166327"/>
            <a:ext cx="9283959" cy="2585323"/>
          </a:xfrm>
          <a:prstGeom prst="rect">
            <a:avLst/>
          </a:prstGeom>
          <a:noFill/>
        </p:spPr>
        <p:txBody>
          <a:bodyPr wrap="square" rtlCol="0">
            <a:spAutoFit/>
          </a:bodyPr>
          <a:lstStyle/>
          <a:p>
            <a:r>
              <a:rPr lang="en-US" b="0" i="0" dirty="0">
                <a:solidFill>
                  <a:srgbClr val="374151"/>
                </a:solidFill>
                <a:effectLst/>
                <a:latin typeface="Söhne"/>
              </a:rPr>
              <a:t>NPA stands for Non-Performing Assets, which refers to loans or advances that have stopped generating income for the lender. NPA ratios are financial metrics used to assess the quality of a bank's loan portfolio and its ability to manage credit risk. </a:t>
            </a:r>
          </a:p>
          <a:p>
            <a:endParaRPr lang="en-US" dirty="0">
              <a:solidFill>
                <a:srgbClr val="374151"/>
              </a:solidFill>
              <a:latin typeface="Söhne"/>
            </a:endParaRPr>
          </a:p>
          <a:p>
            <a:r>
              <a:rPr lang="en-US" b="0" i="0" dirty="0">
                <a:solidFill>
                  <a:srgbClr val="374151"/>
                </a:solidFill>
                <a:effectLst/>
                <a:latin typeface="Söhne"/>
              </a:rPr>
              <a:t>Here are some ratios relevant to NPA:</a:t>
            </a:r>
          </a:p>
          <a:p>
            <a:pPr marL="342900" indent="-342900">
              <a:buAutoNum type="arabicPeriod"/>
            </a:pPr>
            <a:r>
              <a:rPr lang="en-US" dirty="0">
                <a:solidFill>
                  <a:srgbClr val="374151"/>
                </a:solidFill>
                <a:latin typeface="Söhne"/>
              </a:rPr>
              <a:t>Gross Non-Performing Asset Ratio</a:t>
            </a:r>
          </a:p>
          <a:p>
            <a:pPr marL="342900" indent="-342900">
              <a:buAutoNum type="arabicPeriod"/>
            </a:pPr>
            <a:r>
              <a:rPr lang="en-US" dirty="0">
                <a:solidFill>
                  <a:srgbClr val="374151"/>
                </a:solidFill>
                <a:latin typeface="Söhne"/>
              </a:rPr>
              <a:t>Net Non-Performing Asset Ratio</a:t>
            </a:r>
          </a:p>
          <a:p>
            <a:pPr marL="342900" indent="-342900">
              <a:buAutoNum type="arabicPeriod"/>
            </a:pPr>
            <a:r>
              <a:rPr lang="en-US" dirty="0">
                <a:solidFill>
                  <a:srgbClr val="374151"/>
                </a:solidFill>
                <a:latin typeface="Söhne"/>
              </a:rPr>
              <a:t>Provision Coverage Ratio</a:t>
            </a:r>
          </a:p>
          <a:p>
            <a:pPr marL="342900" indent="-342900">
              <a:buAutoNum type="arabicPeriod"/>
            </a:pPr>
            <a:r>
              <a:rPr lang="en-US" dirty="0">
                <a:solidFill>
                  <a:srgbClr val="374151"/>
                </a:solidFill>
                <a:latin typeface="Söhne"/>
              </a:rPr>
              <a:t>NPA to Assets Ratio</a:t>
            </a:r>
            <a:endParaRPr lang="en-IN" dirty="0"/>
          </a:p>
        </p:txBody>
      </p:sp>
    </p:spTree>
    <p:extLst>
      <p:ext uri="{BB962C8B-B14F-4D97-AF65-F5344CB8AC3E}">
        <p14:creationId xmlns:p14="http://schemas.microsoft.com/office/powerpoint/2010/main" val="1311866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4100" name="Picture 4" descr="Corporate Debt Restructuring - ppt download">
            <a:extLst>
              <a:ext uri="{FF2B5EF4-FFF2-40B4-BE49-F238E27FC236}">
                <a16:creationId xmlns:a16="http://schemas.microsoft.com/office/drawing/2014/main" id="{306CC3CB-AB20-B6AC-153C-3341B86154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0016" y="529512"/>
            <a:ext cx="7277878" cy="5458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084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5122" name="Picture 2" descr="SARFAESI Act | Indian Legal System">
            <a:extLst>
              <a:ext uri="{FF2B5EF4-FFF2-40B4-BE49-F238E27FC236}">
                <a16:creationId xmlns:a16="http://schemas.microsoft.com/office/drawing/2014/main" id="{0A5FA127-2E74-3968-E910-5B7ED86DB7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4660" y="582525"/>
            <a:ext cx="7473821" cy="5611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366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6146" name="Picture 2" descr="Lok Adalat: Constitution &amp; its Functions - Law Insider India">
            <a:extLst>
              <a:ext uri="{FF2B5EF4-FFF2-40B4-BE49-F238E27FC236}">
                <a16:creationId xmlns:a16="http://schemas.microsoft.com/office/drawing/2014/main" id="{432FBD8F-669F-00E1-0785-0CEB340403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6163" y="807098"/>
            <a:ext cx="8623040" cy="5173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876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8194" name="Picture 2" descr="PPT on Lok Adalat in India - The Legal Info">
            <a:extLst>
              <a:ext uri="{FF2B5EF4-FFF2-40B4-BE49-F238E27FC236}">
                <a16:creationId xmlns:a16="http://schemas.microsoft.com/office/drawing/2014/main" id="{5F69E265-9962-F600-51DA-8800945BF9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8131" y="1033950"/>
            <a:ext cx="7991669" cy="4495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714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7170" name="Picture 2" descr="Insights into Editorial: For Lok Adalats, speed overrides quality -  INSIGHTSIAS">
            <a:extLst>
              <a:ext uri="{FF2B5EF4-FFF2-40B4-BE49-F238E27FC236}">
                <a16:creationId xmlns:a16="http://schemas.microsoft.com/office/drawing/2014/main" id="{0DA875A4-3748-E968-D543-E6D7F6FBC2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4166" y="533896"/>
            <a:ext cx="8394822" cy="5840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42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9218" name="Picture 2" descr="138 negotiable instrument act new amendment">
            <a:extLst>
              <a:ext uri="{FF2B5EF4-FFF2-40B4-BE49-F238E27FC236}">
                <a16:creationId xmlns:a16="http://schemas.microsoft.com/office/drawing/2014/main" id="{31DE9C80-B55C-BFE9-C957-961A6472AF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7298" y="1073019"/>
            <a:ext cx="8005665" cy="53091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82A0BBA-F7F8-D850-B211-65C44E936B2B}"/>
              </a:ext>
            </a:extLst>
          </p:cNvPr>
          <p:cNvSpPr txBox="1"/>
          <p:nvPr/>
        </p:nvSpPr>
        <p:spPr>
          <a:xfrm>
            <a:off x="2687216" y="363894"/>
            <a:ext cx="5887617" cy="369332"/>
          </a:xfrm>
          <a:prstGeom prst="rect">
            <a:avLst/>
          </a:prstGeom>
          <a:noFill/>
        </p:spPr>
        <p:txBody>
          <a:bodyPr wrap="square" rtlCol="0">
            <a:spAutoFit/>
          </a:bodyPr>
          <a:lstStyle/>
          <a:p>
            <a:pPr algn="ctr"/>
            <a:r>
              <a:rPr lang="en-US" b="1" dirty="0"/>
              <a:t>Role of Section-138</a:t>
            </a:r>
            <a:endParaRPr lang="en-IN" b="1" dirty="0"/>
          </a:p>
        </p:txBody>
      </p:sp>
    </p:spTree>
    <p:extLst>
      <p:ext uri="{BB962C8B-B14F-4D97-AF65-F5344CB8AC3E}">
        <p14:creationId xmlns:p14="http://schemas.microsoft.com/office/powerpoint/2010/main" val="4274243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10242" name="Picture 2" descr="Car Repossession - How it Works &amp; How it Affects Your Credit">
            <a:extLst>
              <a:ext uri="{FF2B5EF4-FFF2-40B4-BE49-F238E27FC236}">
                <a16:creationId xmlns:a16="http://schemas.microsoft.com/office/drawing/2014/main" id="{7D8DEC92-3CAB-7C0A-D4DC-7DAEA0DA2B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8350" y="1246880"/>
            <a:ext cx="6061399" cy="48491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EB971C3-7C79-AE79-1B97-1BCBB674C6BD}"/>
              </a:ext>
            </a:extLst>
          </p:cNvPr>
          <p:cNvSpPr txBox="1"/>
          <p:nvPr/>
        </p:nvSpPr>
        <p:spPr>
          <a:xfrm>
            <a:off x="3368350" y="289249"/>
            <a:ext cx="5887617" cy="369332"/>
          </a:xfrm>
          <a:prstGeom prst="rect">
            <a:avLst/>
          </a:prstGeom>
          <a:noFill/>
        </p:spPr>
        <p:txBody>
          <a:bodyPr wrap="square" rtlCol="0">
            <a:spAutoFit/>
          </a:bodyPr>
          <a:lstStyle/>
          <a:p>
            <a:pPr algn="ctr"/>
            <a:r>
              <a:rPr lang="en-US" b="1" dirty="0"/>
              <a:t>Role of Section-9 in repossession of Assets</a:t>
            </a:r>
            <a:endParaRPr lang="en-IN" b="1" dirty="0"/>
          </a:p>
        </p:txBody>
      </p:sp>
    </p:spTree>
    <p:extLst>
      <p:ext uri="{BB962C8B-B14F-4D97-AF65-F5344CB8AC3E}">
        <p14:creationId xmlns:p14="http://schemas.microsoft.com/office/powerpoint/2010/main" val="4175109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2" name="Rectangle 1">
            <a:extLst>
              <a:ext uri="{FF2B5EF4-FFF2-40B4-BE49-F238E27FC236}">
                <a16:creationId xmlns:a16="http://schemas.microsoft.com/office/drawing/2014/main" id="{1E73249F-8AD0-9F8F-AC6E-0D054FFA5CFE}"/>
              </a:ext>
            </a:extLst>
          </p:cNvPr>
          <p:cNvSpPr/>
          <p:nvPr/>
        </p:nvSpPr>
        <p:spPr>
          <a:xfrm>
            <a:off x="4280632" y="2967335"/>
            <a:ext cx="3630738"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THANK YOU</a:t>
            </a:r>
          </a:p>
        </p:txBody>
      </p:sp>
    </p:spTree>
    <p:extLst>
      <p:ext uri="{BB962C8B-B14F-4D97-AF65-F5344CB8AC3E}">
        <p14:creationId xmlns:p14="http://schemas.microsoft.com/office/powerpoint/2010/main" val="1276673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3" name="TextBox 2">
            <a:extLst>
              <a:ext uri="{FF2B5EF4-FFF2-40B4-BE49-F238E27FC236}">
                <a16:creationId xmlns:a16="http://schemas.microsoft.com/office/drawing/2014/main" id="{24B1ED6F-5E96-27AF-3BF2-3C8E4BF8E276}"/>
              </a:ext>
            </a:extLst>
          </p:cNvPr>
          <p:cNvSpPr txBox="1"/>
          <p:nvPr/>
        </p:nvSpPr>
        <p:spPr>
          <a:xfrm>
            <a:off x="2351314" y="1184988"/>
            <a:ext cx="6802016" cy="1477328"/>
          </a:xfrm>
          <a:prstGeom prst="rect">
            <a:avLst/>
          </a:prstGeom>
          <a:noFill/>
        </p:spPr>
        <p:txBody>
          <a:bodyPr wrap="square">
            <a:spAutoFit/>
          </a:bodyPr>
          <a:lstStyle/>
          <a:p>
            <a:pPr algn="l"/>
            <a:r>
              <a:rPr lang="en-US" b="1" i="0" dirty="0">
                <a:solidFill>
                  <a:srgbClr val="374151"/>
                </a:solidFill>
                <a:effectLst/>
                <a:latin typeface="Söhne"/>
              </a:rPr>
              <a:t>Gross Non-Performing Assets Ratio</a:t>
            </a:r>
            <a:r>
              <a:rPr lang="en-US" b="0" i="0" dirty="0">
                <a:solidFill>
                  <a:srgbClr val="374151"/>
                </a:solidFill>
                <a:effectLst/>
                <a:latin typeface="Söhne"/>
              </a:rPr>
              <a:t>: This ratio measures the proportion of a bank's total loan portfolio that is classified as non-performing. It is calculated by dividing the total gross NPAs by the total gross advances and multiplying by 100. The formula is:</a:t>
            </a:r>
          </a:p>
          <a:p>
            <a:pPr algn="l"/>
            <a:r>
              <a:rPr lang="en-US" b="0" i="0" dirty="0">
                <a:solidFill>
                  <a:srgbClr val="374151"/>
                </a:solidFill>
                <a:effectLst/>
                <a:latin typeface="Söhne"/>
              </a:rPr>
              <a:t>Gross NPA Ratio = (Gross NPAs / Gross Advances) * 100</a:t>
            </a:r>
          </a:p>
        </p:txBody>
      </p:sp>
    </p:spTree>
    <p:extLst>
      <p:ext uri="{BB962C8B-B14F-4D97-AF65-F5344CB8AC3E}">
        <p14:creationId xmlns:p14="http://schemas.microsoft.com/office/powerpoint/2010/main" val="496100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3" name="TextBox 2">
            <a:extLst>
              <a:ext uri="{FF2B5EF4-FFF2-40B4-BE49-F238E27FC236}">
                <a16:creationId xmlns:a16="http://schemas.microsoft.com/office/drawing/2014/main" id="{5D4210B3-8607-67D3-26D1-B24E26220160}"/>
              </a:ext>
            </a:extLst>
          </p:cNvPr>
          <p:cNvSpPr txBox="1"/>
          <p:nvPr/>
        </p:nvSpPr>
        <p:spPr>
          <a:xfrm>
            <a:off x="1934166" y="1455576"/>
            <a:ext cx="7219164" cy="1754326"/>
          </a:xfrm>
          <a:prstGeom prst="rect">
            <a:avLst/>
          </a:prstGeom>
          <a:noFill/>
        </p:spPr>
        <p:txBody>
          <a:bodyPr wrap="square">
            <a:spAutoFit/>
          </a:bodyPr>
          <a:lstStyle/>
          <a:p>
            <a:pPr algn="l"/>
            <a:r>
              <a:rPr lang="en-US" b="1" i="0" dirty="0">
                <a:solidFill>
                  <a:srgbClr val="374151"/>
                </a:solidFill>
                <a:effectLst/>
                <a:latin typeface="Söhne"/>
              </a:rPr>
              <a:t>Net Non-Performing Assets Ratio: </a:t>
            </a:r>
            <a:r>
              <a:rPr lang="en-US" b="0" i="0" dirty="0">
                <a:solidFill>
                  <a:srgbClr val="374151"/>
                </a:solidFill>
                <a:effectLst/>
                <a:latin typeface="Söhne"/>
              </a:rPr>
              <a:t>This ratio takes into account provisions made by the bank to cover potential loan losses. It indicates the net impact of non-performing loans on a bank's profitability and financial health. The formula is:</a:t>
            </a:r>
          </a:p>
          <a:p>
            <a:pPr algn="l"/>
            <a:r>
              <a:rPr lang="en-US" b="0" i="0" dirty="0">
                <a:solidFill>
                  <a:srgbClr val="374151"/>
                </a:solidFill>
                <a:effectLst/>
                <a:latin typeface="Söhne"/>
              </a:rPr>
              <a:t>Net NPA Ratio = (Net NPAs / Net Advances) * 100</a:t>
            </a:r>
          </a:p>
          <a:p>
            <a:pPr algn="l"/>
            <a:r>
              <a:rPr lang="en-US" b="0" i="0" dirty="0">
                <a:solidFill>
                  <a:srgbClr val="374151"/>
                </a:solidFill>
                <a:effectLst/>
                <a:latin typeface="Söhne"/>
              </a:rPr>
              <a:t>Net NPAs = Gross NPAs - Provisions</a:t>
            </a:r>
          </a:p>
        </p:txBody>
      </p:sp>
    </p:spTree>
    <p:extLst>
      <p:ext uri="{BB962C8B-B14F-4D97-AF65-F5344CB8AC3E}">
        <p14:creationId xmlns:p14="http://schemas.microsoft.com/office/powerpoint/2010/main" val="1209010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3" name="TextBox 2">
            <a:extLst>
              <a:ext uri="{FF2B5EF4-FFF2-40B4-BE49-F238E27FC236}">
                <a16:creationId xmlns:a16="http://schemas.microsoft.com/office/drawing/2014/main" id="{C0058528-CC76-3EB4-0BD0-FF51256C7DA4}"/>
              </a:ext>
            </a:extLst>
          </p:cNvPr>
          <p:cNvSpPr txBox="1"/>
          <p:nvPr/>
        </p:nvSpPr>
        <p:spPr>
          <a:xfrm>
            <a:off x="1800808" y="1306286"/>
            <a:ext cx="7352522" cy="1477328"/>
          </a:xfrm>
          <a:prstGeom prst="rect">
            <a:avLst/>
          </a:prstGeom>
          <a:noFill/>
        </p:spPr>
        <p:txBody>
          <a:bodyPr wrap="square">
            <a:spAutoFit/>
          </a:bodyPr>
          <a:lstStyle/>
          <a:p>
            <a:pPr algn="l"/>
            <a:r>
              <a:rPr lang="en-US" b="1" i="0" dirty="0">
                <a:solidFill>
                  <a:srgbClr val="374151"/>
                </a:solidFill>
                <a:effectLst/>
                <a:latin typeface="Söhne"/>
              </a:rPr>
              <a:t>Provision Coverage Ratio: </a:t>
            </a:r>
            <a:r>
              <a:rPr lang="en-US" b="0" i="0" dirty="0">
                <a:solidFill>
                  <a:srgbClr val="374151"/>
                </a:solidFill>
                <a:effectLst/>
                <a:latin typeface="Söhne"/>
              </a:rPr>
              <a:t>This ratio measures the extent to which a bank has set aside provisions (reserves) to cover potential losses due to non-performing assets. A higher provision coverage ratio indicates a better cushion against potential losses. The formula is:</a:t>
            </a:r>
          </a:p>
          <a:p>
            <a:pPr algn="l"/>
            <a:r>
              <a:rPr lang="en-US" b="0" i="0" dirty="0">
                <a:solidFill>
                  <a:srgbClr val="374151"/>
                </a:solidFill>
                <a:effectLst/>
                <a:latin typeface="Söhne"/>
              </a:rPr>
              <a:t>Provision Coverage Ratio = (Provisions for NPAs / Gross NPAs) * 100</a:t>
            </a:r>
          </a:p>
        </p:txBody>
      </p:sp>
    </p:spTree>
    <p:extLst>
      <p:ext uri="{BB962C8B-B14F-4D97-AF65-F5344CB8AC3E}">
        <p14:creationId xmlns:p14="http://schemas.microsoft.com/office/powerpoint/2010/main" val="480098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3" name="TextBox 2">
            <a:extLst>
              <a:ext uri="{FF2B5EF4-FFF2-40B4-BE49-F238E27FC236}">
                <a16:creationId xmlns:a16="http://schemas.microsoft.com/office/drawing/2014/main" id="{F16C8715-ACA3-2F73-D202-05820CAF9B5F}"/>
              </a:ext>
            </a:extLst>
          </p:cNvPr>
          <p:cNvSpPr txBox="1"/>
          <p:nvPr/>
        </p:nvSpPr>
        <p:spPr>
          <a:xfrm>
            <a:off x="1934166" y="1268963"/>
            <a:ext cx="7219164" cy="1200329"/>
          </a:xfrm>
          <a:prstGeom prst="rect">
            <a:avLst/>
          </a:prstGeom>
          <a:noFill/>
        </p:spPr>
        <p:txBody>
          <a:bodyPr wrap="square">
            <a:spAutoFit/>
          </a:bodyPr>
          <a:lstStyle/>
          <a:p>
            <a:pPr algn="l"/>
            <a:r>
              <a:rPr lang="en-US" b="1" i="0" dirty="0">
                <a:solidFill>
                  <a:srgbClr val="374151"/>
                </a:solidFill>
                <a:effectLst/>
                <a:latin typeface="Söhne"/>
              </a:rPr>
              <a:t>NPA-to-Assets Ratio: </a:t>
            </a:r>
            <a:r>
              <a:rPr lang="en-US" b="0" i="0" dirty="0">
                <a:solidFill>
                  <a:srgbClr val="374151"/>
                </a:solidFill>
                <a:effectLst/>
                <a:latin typeface="Söhne"/>
              </a:rPr>
              <a:t>This ratio assesses the impact of non-performing assets on a bank's total assets. It shows the percentage of a bank's total assets that are tied up in non-performing loans. The formula is:</a:t>
            </a:r>
          </a:p>
          <a:p>
            <a:pPr algn="l"/>
            <a:r>
              <a:rPr lang="en-US" b="0" i="0" dirty="0">
                <a:solidFill>
                  <a:srgbClr val="374151"/>
                </a:solidFill>
                <a:effectLst/>
                <a:latin typeface="Söhne"/>
              </a:rPr>
              <a:t>NPA-to-Assets Ratio = (Gross NPAs / Total Assets) * 100</a:t>
            </a:r>
          </a:p>
        </p:txBody>
      </p:sp>
    </p:spTree>
    <p:extLst>
      <p:ext uri="{BB962C8B-B14F-4D97-AF65-F5344CB8AC3E}">
        <p14:creationId xmlns:p14="http://schemas.microsoft.com/office/powerpoint/2010/main" val="3497120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2" name="TextBox 1">
            <a:extLst>
              <a:ext uri="{FF2B5EF4-FFF2-40B4-BE49-F238E27FC236}">
                <a16:creationId xmlns:a16="http://schemas.microsoft.com/office/drawing/2014/main" id="{47EE581E-86FA-51D2-CB18-156465B4F871}"/>
              </a:ext>
            </a:extLst>
          </p:cNvPr>
          <p:cNvSpPr txBox="1"/>
          <p:nvPr/>
        </p:nvSpPr>
        <p:spPr>
          <a:xfrm>
            <a:off x="2407298" y="550506"/>
            <a:ext cx="6690049" cy="369332"/>
          </a:xfrm>
          <a:prstGeom prst="rect">
            <a:avLst/>
          </a:prstGeom>
          <a:noFill/>
        </p:spPr>
        <p:txBody>
          <a:bodyPr wrap="square" rtlCol="0">
            <a:spAutoFit/>
          </a:bodyPr>
          <a:lstStyle/>
          <a:p>
            <a:pPr algn="ctr"/>
            <a:r>
              <a:rPr lang="en-US" b="1" dirty="0"/>
              <a:t>Reasons for NPA in banking sector</a:t>
            </a:r>
            <a:endParaRPr lang="en-IN" b="1" dirty="0"/>
          </a:p>
        </p:txBody>
      </p:sp>
      <p:sp>
        <p:nvSpPr>
          <p:cNvPr id="3" name="TextBox 2">
            <a:extLst>
              <a:ext uri="{FF2B5EF4-FFF2-40B4-BE49-F238E27FC236}">
                <a16:creationId xmlns:a16="http://schemas.microsoft.com/office/drawing/2014/main" id="{CC5E0CC4-F327-94A2-0570-C448D23319D3}"/>
              </a:ext>
            </a:extLst>
          </p:cNvPr>
          <p:cNvSpPr txBox="1"/>
          <p:nvPr/>
        </p:nvSpPr>
        <p:spPr>
          <a:xfrm>
            <a:off x="1604865" y="1212980"/>
            <a:ext cx="9153331" cy="2031325"/>
          </a:xfrm>
          <a:prstGeom prst="rect">
            <a:avLst/>
          </a:prstGeom>
          <a:noFill/>
        </p:spPr>
        <p:txBody>
          <a:bodyPr wrap="square" rtlCol="0">
            <a:spAutoFit/>
          </a:bodyPr>
          <a:lstStyle/>
          <a:p>
            <a:r>
              <a:rPr lang="en-US" dirty="0"/>
              <a:t>Following are the reasons for NPA in Banks:</a:t>
            </a:r>
          </a:p>
          <a:p>
            <a:pPr marL="342900" indent="-342900">
              <a:buAutoNum type="arabicPeriod"/>
            </a:pPr>
            <a:r>
              <a:rPr lang="en-US" dirty="0"/>
              <a:t>Economic Downturn</a:t>
            </a:r>
          </a:p>
          <a:p>
            <a:pPr marL="342900" indent="-342900">
              <a:buAutoNum type="arabicPeriod"/>
            </a:pPr>
            <a:r>
              <a:rPr lang="en-US" dirty="0"/>
              <a:t>Inadequate Credit Assessment</a:t>
            </a:r>
          </a:p>
          <a:p>
            <a:pPr marL="342900" indent="-342900">
              <a:buAutoNum type="arabicPeriod"/>
            </a:pPr>
            <a:r>
              <a:rPr lang="en-US" dirty="0"/>
              <a:t>Lack of monitoring and follow up</a:t>
            </a:r>
          </a:p>
          <a:p>
            <a:pPr marL="342900" indent="-342900">
              <a:buAutoNum type="arabicPeriod"/>
            </a:pPr>
            <a:r>
              <a:rPr lang="en-US" dirty="0"/>
              <a:t>Poor Risk Management Practices</a:t>
            </a:r>
          </a:p>
          <a:p>
            <a:pPr marL="342900" indent="-342900">
              <a:buAutoNum type="arabicPeriod"/>
            </a:pPr>
            <a:r>
              <a:rPr lang="en-US" dirty="0"/>
              <a:t>Willful Default or Fraud</a:t>
            </a:r>
          </a:p>
          <a:p>
            <a:pPr marL="342900" indent="-342900">
              <a:buAutoNum type="arabicPeriod"/>
            </a:pPr>
            <a:r>
              <a:rPr lang="en-US" dirty="0"/>
              <a:t>External factors like natural disaster, political instability</a:t>
            </a:r>
          </a:p>
        </p:txBody>
      </p:sp>
    </p:spTree>
    <p:extLst>
      <p:ext uri="{BB962C8B-B14F-4D97-AF65-F5344CB8AC3E}">
        <p14:creationId xmlns:p14="http://schemas.microsoft.com/office/powerpoint/2010/main" val="235405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2" name="TextBox 1">
            <a:extLst>
              <a:ext uri="{FF2B5EF4-FFF2-40B4-BE49-F238E27FC236}">
                <a16:creationId xmlns:a16="http://schemas.microsoft.com/office/drawing/2014/main" id="{256B06FA-DF9D-D709-93DB-55873703D4F5}"/>
              </a:ext>
            </a:extLst>
          </p:cNvPr>
          <p:cNvSpPr txBox="1"/>
          <p:nvPr/>
        </p:nvSpPr>
        <p:spPr>
          <a:xfrm>
            <a:off x="2220686" y="354563"/>
            <a:ext cx="7175241" cy="369332"/>
          </a:xfrm>
          <a:prstGeom prst="rect">
            <a:avLst/>
          </a:prstGeom>
          <a:noFill/>
        </p:spPr>
        <p:txBody>
          <a:bodyPr wrap="square" rtlCol="0">
            <a:spAutoFit/>
          </a:bodyPr>
          <a:lstStyle/>
          <a:p>
            <a:pPr algn="ctr"/>
            <a:r>
              <a:rPr lang="en-US" b="1" dirty="0"/>
              <a:t>Concept of Tier-1 &amp; Tier-2 Capital</a:t>
            </a:r>
            <a:endParaRPr lang="en-IN" b="1" dirty="0"/>
          </a:p>
        </p:txBody>
      </p:sp>
      <p:sp>
        <p:nvSpPr>
          <p:cNvPr id="5" name="TextBox 4">
            <a:extLst>
              <a:ext uri="{FF2B5EF4-FFF2-40B4-BE49-F238E27FC236}">
                <a16:creationId xmlns:a16="http://schemas.microsoft.com/office/drawing/2014/main" id="{7BD2F58F-65D7-8EC9-A678-C58B736E7DFE}"/>
              </a:ext>
            </a:extLst>
          </p:cNvPr>
          <p:cNvSpPr txBox="1"/>
          <p:nvPr/>
        </p:nvSpPr>
        <p:spPr>
          <a:xfrm>
            <a:off x="2099386" y="1113291"/>
            <a:ext cx="8173618" cy="5355312"/>
          </a:xfrm>
          <a:prstGeom prst="rect">
            <a:avLst/>
          </a:prstGeom>
          <a:noFill/>
        </p:spPr>
        <p:txBody>
          <a:bodyPr wrap="square">
            <a:spAutoFit/>
          </a:bodyPr>
          <a:lstStyle/>
          <a:p>
            <a:r>
              <a:rPr lang="en-US" b="0" i="0" dirty="0">
                <a:solidFill>
                  <a:srgbClr val="374151"/>
                </a:solidFill>
                <a:effectLst/>
                <a:latin typeface="Söhne"/>
              </a:rPr>
              <a:t>Tier-1 and Tier-2 capital are categories of capital used to measure a bank's financial strength and ability to absorb losses. They are components of a bank's regulatory capital requirements, which are mandated by regulatory authorities to ensure the stability and solvency of financial institutions</a:t>
            </a:r>
          </a:p>
          <a:p>
            <a:endParaRPr lang="en-US" dirty="0">
              <a:solidFill>
                <a:srgbClr val="374151"/>
              </a:solidFill>
              <a:latin typeface="Söhne"/>
            </a:endParaRPr>
          </a:p>
          <a:p>
            <a:pPr algn="l"/>
            <a:r>
              <a:rPr lang="en-US" b="1" i="0" dirty="0">
                <a:solidFill>
                  <a:srgbClr val="374151"/>
                </a:solidFill>
                <a:effectLst/>
                <a:latin typeface="Söhne"/>
              </a:rPr>
              <a:t>Tier-1 Capital</a:t>
            </a:r>
            <a:r>
              <a:rPr lang="en-US" b="0" i="0" dirty="0">
                <a:solidFill>
                  <a:srgbClr val="374151"/>
                </a:solidFill>
                <a:effectLst/>
                <a:latin typeface="Söhne"/>
              </a:rPr>
              <a:t>: Tier-1 capital is the core capital of a bank and represents the highest quality capital available to absorb losses without the bank being required to cease its operations. It primarily consists of shareholders' equity, retained earnings, and disclosed reserves. Tier-1 capital is considered the most reliable form of capital as it is fully available to cover losses and provides a cushion against financial stress.</a:t>
            </a:r>
          </a:p>
          <a:p>
            <a:pPr algn="l"/>
            <a:r>
              <a:rPr lang="en-US" b="0" i="0" dirty="0">
                <a:solidFill>
                  <a:srgbClr val="374151"/>
                </a:solidFill>
                <a:effectLst/>
                <a:latin typeface="Söhne"/>
              </a:rPr>
              <a:t>Tier-1 capital includes the following components:</a:t>
            </a:r>
          </a:p>
          <a:p>
            <a:pPr algn="l">
              <a:buFont typeface="Arial" panose="020B0604020202020204" pitchFamily="34" charset="0"/>
              <a:buChar char="•"/>
            </a:pPr>
            <a:r>
              <a:rPr lang="en-US" b="0" i="0" dirty="0">
                <a:solidFill>
                  <a:srgbClr val="374151"/>
                </a:solidFill>
                <a:effectLst/>
                <a:latin typeface="Söhne"/>
              </a:rPr>
              <a:t>Common Equity Tier-1 (CET1): It represents the highest-quality capital, consisting of common shares and retained earnings.</a:t>
            </a:r>
          </a:p>
          <a:p>
            <a:pPr algn="l">
              <a:buFont typeface="Arial" panose="020B0604020202020204" pitchFamily="34" charset="0"/>
              <a:buChar char="•"/>
            </a:pPr>
            <a:r>
              <a:rPr lang="en-US" b="0" i="0" dirty="0">
                <a:solidFill>
                  <a:srgbClr val="374151"/>
                </a:solidFill>
                <a:effectLst/>
                <a:latin typeface="Söhne"/>
              </a:rPr>
              <a:t>Additional Tier-1 (AT1) Capital: It includes instruments such as perpetual bonds or preference shares that have features of equity and can absorb losses on an ongoing basis.</a:t>
            </a:r>
          </a:p>
          <a:p>
            <a:pPr algn="l"/>
            <a:r>
              <a:rPr lang="en-US" b="0" i="0" dirty="0">
                <a:solidFill>
                  <a:srgbClr val="374151"/>
                </a:solidFill>
                <a:effectLst/>
                <a:latin typeface="Söhne"/>
              </a:rPr>
              <a:t>Tier-1 capital is crucial for a bank's financial stability and is an important indicator of its ability to withstand adverse economic conditions and absorb losses.</a:t>
            </a:r>
          </a:p>
          <a:p>
            <a:endParaRPr lang="en-IN" dirty="0"/>
          </a:p>
        </p:txBody>
      </p:sp>
    </p:spTree>
    <p:extLst>
      <p:ext uri="{BB962C8B-B14F-4D97-AF65-F5344CB8AC3E}">
        <p14:creationId xmlns:p14="http://schemas.microsoft.com/office/powerpoint/2010/main" val="3388789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3" name="TextBox 2">
            <a:extLst>
              <a:ext uri="{FF2B5EF4-FFF2-40B4-BE49-F238E27FC236}">
                <a16:creationId xmlns:a16="http://schemas.microsoft.com/office/drawing/2014/main" id="{A7996E48-91BC-F4B4-933F-2C70CBBD9B81}"/>
              </a:ext>
            </a:extLst>
          </p:cNvPr>
          <p:cNvSpPr txBox="1"/>
          <p:nvPr/>
        </p:nvSpPr>
        <p:spPr>
          <a:xfrm>
            <a:off x="2230015" y="1296955"/>
            <a:ext cx="7716417" cy="2585323"/>
          </a:xfrm>
          <a:prstGeom prst="rect">
            <a:avLst/>
          </a:prstGeom>
          <a:noFill/>
        </p:spPr>
        <p:txBody>
          <a:bodyPr wrap="square">
            <a:spAutoFit/>
          </a:bodyPr>
          <a:lstStyle/>
          <a:p>
            <a:pPr algn="l"/>
            <a:r>
              <a:rPr lang="en-US" b="1" i="0" dirty="0">
                <a:solidFill>
                  <a:srgbClr val="374151"/>
                </a:solidFill>
                <a:effectLst/>
                <a:latin typeface="Söhne"/>
              </a:rPr>
              <a:t>Tier-2 Capital</a:t>
            </a:r>
            <a:r>
              <a:rPr lang="en-US" b="0" i="0" dirty="0">
                <a:solidFill>
                  <a:srgbClr val="374151"/>
                </a:solidFill>
                <a:effectLst/>
                <a:latin typeface="Söhne"/>
              </a:rPr>
              <a:t>: Tier-2 capital is supplementary capital that provides additional loss-absorbing capacity to a bank. It is less secure than Tier-1 capital and can only be used to absorb losses after Tier-1 capital has been exhausted. Tier-2 capital includes items such as subordinated debt, undisclosed reserves, revaluation reserves, and long-term loan-loss provisions.</a:t>
            </a:r>
          </a:p>
          <a:p>
            <a:pPr algn="l"/>
            <a:endParaRPr lang="en-US" b="0" i="0" dirty="0">
              <a:solidFill>
                <a:srgbClr val="374151"/>
              </a:solidFill>
              <a:effectLst/>
              <a:latin typeface="Söhne"/>
            </a:endParaRPr>
          </a:p>
          <a:p>
            <a:pPr algn="l"/>
            <a:r>
              <a:rPr lang="en-US" b="0" i="0" dirty="0">
                <a:solidFill>
                  <a:srgbClr val="374151"/>
                </a:solidFill>
                <a:effectLst/>
                <a:latin typeface="Söhne"/>
              </a:rPr>
              <a:t>Tier-2 capital serves as a secondary layer of protection for a bank's solvency. It provides an extra buffer against losses and helps maintain the bank's financial strength during periods of stress.</a:t>
            </a:r>
          </a:p>
        </p:txBody>
      </p:sp>
    </p:spTree>
    <p:extLst>
      <p:ext uri="{BB962C8B-B14F-4D97-AF65-F5344CB8AC3E}">
        <p14:creationId xmlns:p14="http://schemas.microsoft.com/office/powerpoint/2010/main" val="5656311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1021</TotalTime>
  <Words>1436</Words>
  <Application>Microsoft Office PowerPoint</Application>
  <PresentationFormat>Widescreen</PresentationFormat>
  <Paragraphs>87</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Söhne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Hiren Bhanushali</dc:creator>
  <cp:lastModifiedBy>Aditya Gadge</cp:lastModifiedBy>
  <cp:revision>40</cp:revision>
  <dcterms:created xsi:type="dcterms:W3CDTF">2022-11-11T08:27:28Z</dcterms:created>
  <dcterms:modified xsi:type="dcterms:W3CDTF">2023-07-08T05:05:13Z</dcterms:modified>
</cp:coreProperties>
</file>