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56" r:id="rId3"/>
    <p:sldId id="332" r:id="rId4"/>
    <p:sldId id="346" r:id="rId5"/>
    <p:sldId id="347" r:id="rId6"/>
    <p:sldId id="348" r:id="rId7"/>
    <p:sldId id="350" r:id="rId8"/>
    <p:sldId id="351" r:id="rId9"/>
    <p:sldId id="352" r:id="rId10"/>
    <p:sldId id="353" r:id="rId11"/>
    <p:sldId id="349" r:id="rId12"/>
    <p:sldId id="354" r:id="rId13"/>
    <p:sldId id="355" r:id="rId14"/>
    <p:sldId id="34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030E"/>
    <a:srgbClr val="9F75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77E641-B2AA-4418-BEE3-519EA25E4527}" v="59" dt="2023-06-29T09:13:41.280"/>
    <p1510:client id="{4E6A9258-A709-4F76-BAAD-2F0D888DBC52}" v="55" dt="2023-06-29T07:37:29.549"/>
    <p1510:client id="{F5823379-2E01-4A8E-9407-DA0C4A8F329C}" v="62" dt="2023-06-28T19:29:01.4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varScale="1">
        <p:scale>
          <a:sx n="82" d="100"/>
          <a:sy n="82" d="100"/>
        </p:scale>
        <p:origin x="4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39FAC-E396-46F6-A23E-683DD62F06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8ED5EA-1749-4243-9F1F-EAB67C9477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A7053B-415C-4DF9-9572-6B48899761DA}"/>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417D5515-9B3B-451E-9475-8A4482880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6673E-A62B-48BB-86E4-B96374583433}"/>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10839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942D-5C60-4D01-8B02-27FD2CAFD8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DD17E5-BCE7-47C2-92DD-2FD8D9F661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786F3-33EA-4035-B9A8-C7ED1FF7CFAD}"/>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8435C2E1-A509-4143-AA3F-D82B63516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728801-9F02-4921-B11C-71080523C449}"/>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53882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DB19F7-3278-47E2-ABC2-4A040F2227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8E75A9-71E9-4EDB-A263-62735F9924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53725-DD3D-44C0-B945-16AA2B4E7BF4}"/>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9D0D169C-4C8A-45F8-B0BA-623D57C06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3C75A-AF27-41F3-B8C3-CD6DA9B6EC6D}"/>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36699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8535-67D5-4A0F-897B-EB8609AD50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34505-19B0-40F3-A36B-C7714C1E0C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67E22-6627-4CBB-8908-4E35D2B9468B}"/>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A03DF0A1-CEF6-405D-A425-BF24A88E9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FF6CF-8EE1-4221-BF35-87099DF042A6}"/>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9473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9CD4-2768-4142-89F1-C34AD79F99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9E455-E027-4F8A-A57F-0A5900A198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C28A6F-1048-4275-A002-6B665F8B35CB}"/>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F60CEDC6-1EC4-4401-ADAF-36FB72B1B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1C7CA-06F4-4085-BB6D-1EC80D3AE199}"/>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53877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3AEDA-D781-4F15-BF80-3832B6A9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18A87-66C8-4086-8757-D1F85D7C0E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5C546A-10B9-4F5E-B37D-3D854C691A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83ABFD-645B-4F09-A80B-44C3EAB9AFA4}"/>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6" name="Footer Placeholder 5">
            <a:extLst>
              <a:ext uri="{FF2B5EF4-FFF2-40B4-BE49-F238E27FC236}">
                <a16:creationId xmlns:a16="http://schemas.microsoft.com/office/drawing/2014/main" id="{33C4A5DF-ADAB-4021-8FA5-557901094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FB5D4-60AF-4515-9A00-E88766495A4B}"/>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78047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C016-6418-474F-8F9A-4D68728DF7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2C9CE0-5613-4A21-A5EB-7B3BB1E4C4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A05C5D0-7A49-47A6-B0FE-F2580B8785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B7A60-A1C2-4D3B-8E17-DFCEB839B3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C47CA9-DF31-4017-BDDD-E17A9A993C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365E6F-3579-4219-A21E-1CCF2EA771E4}"/>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8" name="Footer Placeholder 7">
            <a:extLst>
              <a:ext uri="{FF2B5EF4-FFF2-40B4-BE49-F238E27FC236}">
                <a16:creationId xmlns:a16="http://schemas.microsoft.com/office/drawing/2014/main" id="{611DDD49-484E-4C49-A628-CB2E28FBC8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828C78-94C3-45D4-B336-59324DF368DA}"/>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88055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F533A-C04E-4350-B4F5-E386FC1761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0A9271-7BA1-4E66-8F75-C9F5D4E0AC3B}"/>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4" name="Footer Placeholder 3">
            <a:extLst>
              <a:ext uri="{FF2B5EF4-FFF2-40B4-BE49-F238E27FC236}">
                <a16:creationId xmlns:a16="http://schemas.microsoft.com/office/drawing/2014/main" id="{3536EC27-5B70-4D5F-9A49-3260F51D53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456E2F-09D7-413E-AA30-7CE278D8DB7E}"/>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161346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9A0172-2FC5-44F4-A814-51B3D08B0D25}"/>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3" name="Footer Placeholder 2">
            <a:extLst>
              <a:ext uri="{FF2B5EF4-FFF2-40B4-BE49-F238E27FC236}">
                <a16:creationId xmlns:a16="http://schemas.microsoft.com/office/drawing/2014/main" id="{59C71574-6BAB-48A4-A8CB-9448998303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9B01B-2A78-4630-83AA-CAB936CC27B1}"/>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92122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B14A7-DEB5-4A66-BD3E-0E72E16B3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EEBF3C-9803-42C4-B6DF-8DE9DB531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2F227-3640-469F-9247-ECE7CA739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CAF97E-54BB-4644-8BDF-DD97C8D5BD9B}"/>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6" name="Footer Placeholder 5">
            <a:extLst>
              <a:ext uri="{FF2B5EF4-FFF2-40B4-BE49-F238E27FC236}">
                <a16:creationId xmlns:a16="http://schemas.microsoft.com/office/drawing/2014/main" id="{55F83586-2677-431B-BDB2-FD2B3B8123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41F48B-47BD-4138-A5D6-4565F50CE89C}"/>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2129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E9731-1AE5-4D3E-B587-64B19437E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9F50DD-9D83-4072-A0B2-E5B070D84B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69C13B-5A8A-4B4D-A2E9-04515CE85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FE6D1A-61A4-4D1B-B9B5-41D10A1BFB7C}"/>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6" name="Footer Placeholder 5">
            <a:extLst>
              <a:ext uri="{FF2B5EF4-FFF2-40B4-BE49-F238E27FC236}">
                <a16:creationId xmlns:a16="http://schemas.microsoft.com/office/drawing/2014/main" id="{21636E53-A167-4A3D-9A12-5BE61B9C69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ABDD8-6214-43A4-835F-E7FDEF471B5C}"/>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3525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C3A5C1-5739-4EFA-949A-F0B3669A0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FDE9D6-8692-43C7-916E-7BBE1D6EF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01E629-A56C-4C34-AE9F-16578DC878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EE1FB4AF-E0F7-4E6D-8BDB-D57EFD29D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82B6C-3F7C-43F2-8739-561C234EA1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69528-07AC-43B4-A9E6-383C1637F765}" type="slidenum">
              <a:rPr lang="en-US" smtClean="0"/>
              <a:t>‹#›</a:t>
            </a:fld>
            <a:endParaRPr lang="en-US"/>
          </a:p>
        </p:txBody>
      </p:sp>
    </p:spTree>
    <p:extLst>
      <p:ext uri="{BB962C8B-B14F-4D97-AF65-F5344CB8AC3E}">
        <p14:creationId xmlns:p14="http://schemas.microsoft.com/office/powerpoint/2010/main" val="382925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1054359" y="961659"/>
            <a:ext cx="10702212" cy="5891120"/>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7" name="TextBox 6">
            <a:extLst>
              <a:ext uri="{FF2B5EF4-FFF2-40B4-BE49-F238E27FC236}">
                <a16:creationId xmlns:a16="http://schemas.microsoft.com/office/drawing/2014/main" id="{CC356307-59CF-4148-E8E6-61E420D9D32E}"/>
              </a:ext>
            </a:extLst>
          </p:cNvPr>
          <p:cNvSpPr txBox="1"/>
          <p:nvPr/>
        </p:nvSpPr>
        <p:spPr>
          <a:xfrm>
            <a:off x="802433" y="1014088"/>
            <a:ext cx="8735106" cy="523220"/>
          </a:xfrm>
          <a:prstGeom prst="rect">
            <a:avLst/>
          </a:prstGeom>
          <a:noFill/>
        </p:spPr>
        <p:txBody>
          <a:bodyPr wrap="square">
            <a:spAutoFit/>
          </a:bodyPr>
          <a:lstStyle/>
          <a:p>
            <a:pPr algn="ctr"/>
            <a:r>
              <a:rPr lang="en-US" sz="2800" b="1" dirty="0"/>
              <a:t>Credit Risk Modelling</a:t>
            </a:r>
            <a:endParaRPr lang="en-IN" sz="2800" b="1" dirty="0"/>
          </a:p>
        </p:txBody>
      </p:sp>
      <p:pic>
        <p:nvPicPr>
          <p:cNvPr id="1026" name="Picture 2" descr="Risk Rating Models - Overview, Factors, and Validation">
            <a:extLst>
              <a:ext uri="{FF2B5EF4-FFF2-40B4-BE49-F238E27FC236}">
                <a16:creationId xmlns:a16="http://schemas.microsoft.com/office/drawing/2014/main" id="{FAB6123E-785F-65F5-FF63-5649CE9453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447" y="1537308"/>
            <a:ext cx="7479537" cy="4601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66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6146" name="Picture 2" descr="Using machine learning in credit risk modelling - deepsense.ai">
            <a:extLst>
              <a:ext uri="{FF2B5EF4-FFF2-40B4-BE49-F238E27FC236}">
                <a16:creationId xmlns:a16="http://schemas.microsoft.com/office/drawing/2014/main" id="{CC66EEA8-734A-A0B1-80F8-AE13615C40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622" y="659363"/>
            <a:ext cx="11109651" cy="555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8859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7170" name="Picture 2" descr="Credit Risk Analysis, Credit Risk Predictive Modeling and Machine Learning">
            <a:extLst>
              <a:ext uri="{FF2B5EF4-FFF2-40B4-BE49-F238E27FC236}">
                <a16:creationId xmlns:a16="http://schemas.microsoft.com/office/drawing/2014/main" id="{66EAE262-0626-C2CA-7328-6DE6815865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9306" y="799888"/>
            <a:ext cx="7047271" cy="4985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480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2" name="TextBox 1">
            <a:extLst>
              <a:ext uri="{FF2B5EF4-FFF2-40B4-BE49-F238E27FC236}">
                <a16:creationId xmlns:a16="http://schemas.microsoft.com/office/drawing/2014/main" id="{102B1676-862A-2C15-D70E-DE117C94BF59}"/>
              </a:ext>
            </a:extLst>
          </p:cNvPr>
          <p:cNvSpPr txBox="1"/>
          <p:nvPr/>
        </p:nvSpPr>
        <p:spPr>
          <a:xfrm>
            <a:off x="2407298" y="261257"/>
            <a:ext cx="7156580" cy="369332"/>
          </a:xfrm>
          <a:prstGeom prst="rect">
            <a:avLst/>
          </a:prstGeom>
          <a:noFill/>
        </p:spPr>
        <p:txBody>
          <a:bodyPr wrap="square" rtlCol="0">
            <a:spAutoFit/>
          </a:bodyPr>
          <a:lstStyle/>
          <a:p>
            <a:pPr algn="ctr"/>
            <a:r>
              <a:rPr lang="en-US" b="1" dirty="0"/>
              <a:t>Credit Risk Model Validation Techniques</a:t>
            </a:r>
            <a:endParaRPr lang="en-IN" b="1" dirty="0"/>
          </a:p>
        </p:txBody>
      </p:sp>
      <p:sp>
        <p:nvSpPr>
          <p:cNvPr id="3" name="TextBox 2">
            <a:extLst>
              <a:ext uri="{FF2B5EF4-FFF2-40B4-BE49-F238E27FC236}">
                <a16:creationId xmlns:a16="http://schemas.microsoft.com/office/drawing/2014/main" id="{798DAE5F-1C88-AC84-61F7-6F2149842D81}"/>
              </a:ext>
            </a:extLst>
          </p:cNvPr>
          <p:cNvSpPr txBox="1"/>
          <p:nvPr/>
        </p:nvSpPr>
        <p:spPr>
          <a:xfrm>
            <a:off x="1051358" y="1054359"/>
            <a:ext cx="10397303" cy="2585323"/>
          </a:xfrm>
          <a:prstGeom prst="rect">
            <a:avLst/>
          </a:prstGeom>
          <a:noFill/>
        </p:spPr>
        <p:txBody>
          <a:bodyPr wrap="square" rtlCol="0">
            <a:spAutoFit/>
          </a:bodyPr>
          <a:lstStyle/>
          <a:p>
            <a:pPr marL="342900" indent="-342900">
              <a:buAutoNum type="arabicPeriod"/>
            </a:pPr>
            <a:r>
              <a:rPr lang="en-US" dirty="0"/>
              <a:t>Data Review</a:t>
            </a:r>
          </a:p>
          <a:p>
            <a:pPr marL="342900" indent="-342900">
              <a:buAutoNum type="arabicPeriod"/>
            </a:pPr>
            <a:r>
              <a:rPr lang="en-US" dirty="0"/>
              <a:t>Performance Metrics</a:t>
            </a:r>
          </a:p>
          <a:p>
            <a:pPr marL="342900" indent="-342900">
              <a:buAutoNum type="arabicPeriod"/>
            </a:pPr>
            <a:r>
              <a:rPr lang="en-US" dirty="0"/>
              <a:t>Back testing</a:t>
            </a:r>
          </a:p>
          <a:p>
            <a:pPr marL="342900" indent="-342900">
              <a:buAutoNum type="arabicPeriod"/>
            </a:pPr>
            <a:r>
              <a:rPr lang="en-US" dirty="0"/>
              <a:t>Stress Testing</a:t>
            </a:r>
          </a:p>
          <a:p>
            <a:pPr marL="342900" indent="-342900">
              <a:buAutoNum type="arabicPeriod"/>
            </a:pPr>
            <a:r>
              <a:rPr lang="en-US" dirty="0"/>
              <a:t>Sensitivity Analysis</a:t>
            </a:r>
          </a:p>
          <a:p>
            <a:pPr marL="342900" indent="-342900">
              <a:buAutoNum type="arabicPeriod"/>
            </a:pPr>
            <a:r>
              <a:rPr lang="en-US" dirty="0"/>
              <a:t>Benchmarking</a:t>
            </a:r>
          </a:p>
          <a:p>
            <a:pPr marL="342900" indent="-342900">
              <a:buAutoNum type="arabicPeriod"/>
            </a:pPr>
            <a:r>
              <a:rPr lang="en-US" dirty="0"/>
              <a:t>Model Governance</a:t>
            </a:r>
          </a:p>
          <a:p>
            <a:pPr marL="342900" indent="-342900">
              <a:buAutoNum type="arabicPeriod"/>
            </a:pPr>
            <a:r>
              <a:rPr lang="en-US" dirty="0"/>
              <a:t>Expert Judgement</a:t>
            </a:r>
          </a:p>
          <a:p>
            <a:pPr marL="342900" indent="-342900">
              <a:buAutoNum type="arabicPeriod"/>
            </a:pPr>
            <a:r>
              <a:rPr lang="en-US" dirty="0"/>
              <a:t>Regulatory Compliance</a:t>
            </a:r>
            <a:endParaRPr lang="en-IN" dirty="0"/>
          </a:p>
        </p:txBody>
      </p:sp>
    </p:spTree>
    <p:extLst>
      <p:ext uri="{BB962C8B-B14F-4D97-AF65-F5344CB8AC3E}">
        <p14:creationId xmlns:p14="http://schemas.microsoft.com/office/powerpoint/2010/main" val="265228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3" name="TextBox 2">
            <a:extLst>
              <a:ext uri="{FF2B5EF4-FFF2-40B4-BE49-F238E27FC236}">
                <a16:creationId xmlns:a16="http://schemas.microsoft.com/office/drawing/2014/main" id="{31DA7376-A4DF-FC98-2B7E-A80E8D76B1EC}"/>
              </a:ext>
            </a:extLst>
          </p:cNvPr>
          <p:cNvSpPr txBox="1"/>
          <p:nvPr/>
        </p:nvSpPr>
        <p:spPr>
          <a:xfrm>
            <a:off x="2164701" y="1119673"/>
            <a:ext cx="7875037" cy="3416320"/>
          </a:xfrm>
          <a:prstGeom prst="rect">
            <a:avLst/>
          </a:prstGeom>
          <a:noFill/>
        </p:spPr>
        <p:txBody>
          <a:bodyPr wrap="square">
            <a:spAutoFit/>
          </a:bodyPr>
          <a:lstStyle/>
          <a:p>
            <a:r>
              <a:rPr lang="en-IN" sz="1800" b="1" dirty="0"/>
              <a:t>Altman Z Score:</a:t>
            </a:r>
          </a:p>
          <a:p>
            <a:endParaRPr lang="en-IN" sz="1800" b="1" dirty="0"/>
          </a:p>
          <a:p>
            <a:r>
              <a:rPr lang="en-IN" sz="1800" dirty="0"/>
              <a:t>One of the famous credit score model used in Banks/NBFCs/ Investors..</a:t>
            </a:r>
          </a:p>
          <a:p>
            <a:r>
              <a:rPr lang="en-IN" sz="1800" dirty="0"/>
              <a:t>Altman Z Score Formula</a:t>
            </a:r>
          </a:p>
          <a:p>
            <a:r>
              <a:rPr lang="en-IN" sz="1800" dirty="0"/>
              <a:t>Z score=1.2(A) + 1.4(B)+3.3(C )+0.6(D)+1(E)</a:t>
            </a:r>
          </a:p>
          <a:p>
            <a:r>
              <a:rPr lang="en-IN" sz="1800" dirty="0"/>
              <a:t>1.2, 1.4, 3.3, 0.6 &amp; 1 are multiplication factor/co-</a:t>
            </a:r>
            <a:r>
              <a:rPr lang="en-IN" sz="1800" dirty="0" err="1"/>
              <a:t>efficients</a:t>
            </a:r>
            <a:endParaRPr lang="en-IN" sz="1800" dirty="0"/>
          </a:p>
          <a:p>
            <a:r>
              <a:rPr lang="en-IN" sz="1800" dirty="0"/>
              <a:t>A=Working Capital/Total Assets (Measures Liquidity)</a:t>
            </a:r>
          </a:p>
          <a:p>
            <a:r>
              <a:rPr lang="en-IN" sz="1800" dirty="0"/>
              <a:t>B=Reserve/Total Asset (Measures accumulated profit compared to assets)</a:t>
            </a:r>
          </a:p>
          <a:p>
            <a:r>
              <a:rPr lang="en-IN" sz="1800" dirty="0"/>
              <a:t>C=PBDIT/Total Assets (Measures company’s assets contribution to profit)</a:t>
            </a:r>
          </a:p>
          <a:p>
            <a:r>
              <a:rPr lang="en-IN" sz="1800" dirty="0"/>
              <a:t>D=Market value of equity/Total Liability (Measures company’s value Vs Liability)</a:t>
            </a:r>
          </a:p>
          <a:p>
            <a:r>
              <a:rPr lang="en-IN" sz="1800" dirty="0"/>
              <a:t>E=Sales/Total Assets (Measures company’s assets’ contribution to Sales)</a:t>
            </a:r>
          </a:p>
          <a:p>
            <a:endParaRPr lang="en-IN" dirty="0"/>
          </a:p>
        </p:txBody>
      </p:sp>
    </p:spTree>
    <p:extLst>
      <p:ext uri="{BB962C8B-B14F-4D97-AF65-F5344CB8AC3E}">
        <p14:creationId xmlns:p14="http://schemas.microsoft.com/office/powerpoint/2010/main" val="805312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2" name="Rectangle 1">
            <a:extLst>
              <a:ext uri="{FF2B5EF4-FFF2-40B4-BE49-F238E27FC236}">
                <a16:creationId xmlns:a16="http://schemas.microsoft.com/office/drawing/2014/main" id="{1E73249F-8AD0-9F8F-AC6E-0D054FFA5CFE}"/>
              </a:ext>
            </a:extLst>
          </p:cNvPr>
          <p:cNvSpPr/>
          <p:nvPr/>
        </p:nvSpPr>
        <p:spPr>
          <a:xfrm>
            <a:off x="4280632" y="2967335"/>
            <a:ext cx="363073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p>
        </p:txBody>
      </p:sp>
    </p:spTree>
    <p:extLst>
      <p:ext uri="{BB962C8B-B14F-4D97-AF65-F5344CB8AC3E}">
        <p14:creationId xmlns:p14="http://schemas.microsoft.com/office/powerpoint/2010/main" val="127667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3" name="TextBox 2">
            <a:extLst>
              <a:ext uri="{FF2B5EF4-FFF2-40B4-BE49-F238E27FC236}">
                <a16:creationId xmlns:a16="http://schemas.microsoft.com/office/drawing/2014/main" id="{F9DAF8AF-BD79-8994-E522-FCD26A011EE4}"/>
              </a:ext>
            </a:extLst>
          </p:cNvPr>
          <p:cNvSpPr txBox="1"/>
          <p:nvPr/>
        </p:nvSpPr>
        <p:spPr>
          <a:xfrm>
            <a:off x="2369976" y="1287624"/>
            <a:ext cx="6783354" cy="1200329"/>
          </a:xfrm>
          <a:prstGeom prst="rect">
            <a:avLst/>
          </a:prstGeom>
          <a:noFill/>
        </p:spPr>
        <p:txBody>
          <a:bodyPr wrap="square">
            <a:spAutoFit/>
          </a:bodyPr>
          <a:lstStyle/>
          <a:p>
            <a:r>
              <a:rPr lang="en-US" sz="1800" b="1" dirty="0"/>
              <a:t>Credit risk modelling </a:t>
            </a:r>
            <a:r>
              <a:rPr lang="en-US" sz="1800" dirty="0"/>
              <a:t>refers to the process of using data models to find out two important things. The first is the probability of the borrower defaulting on the loan. ... Financial institutions rely on credit risk models to determine the credit risk of potential borrowers</a:t>
            </a:r>
            <a:endParaRPr lang="en-IN" sz="1800" dirty="0"/>
          </a:p>
        </p:txBody>
      </p:sp>
    </p:spTree>
    <p:extLst>
      <p:ext uri="{BB962C8B-B14F-4D97-AF65-F5344CB8AC3E}">
        <p14:creationId xmlns:p14="http://schemas.microsoft.com/office/powerpoint/2010/main" val="131186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2" name="TextBox 1">
            <a:extLst>
              <a:ext uri="{FF2B5EF4-FFF2-40B4-BE49-F238E27FC236}">
                <a16:creationId xmlns:a16="http://schemas.microsoft.com/office/drawing/2014/main" id="{16F3D23E-D989-69CE-42AA-2316C8931F91}"/>
              </a:ext>
            </a:extLst>
          </p:cNvPr>
          <p:cNvSpPr txBox="1"/>
          <p:nvPr/>
        </p:nvSpPr>
        <p:spPr>
          <a:xfrm>
            <a:off x="2202024" y="559837"/>
            <a:ext cx="7007290" cy="369332"/>
          </a:xfrm>
          <a:prstGeom prst="rect">
            <a:avLst/>
          </a:prstGeom>
          <a:noFill/>
        </p:spPr>
        <p:txBody>
          <a:bodyPr wrap="square" rtlCol="0">
            <a:spAutoFit/>
          </a:bodyPr>
          <a:lstStyle/>
          <a:p>
            <a:pPr algn="ctr"/>
            <a:r>
              <a:rPr lang="en-US" b="1" dirty="0"/>
              <a:t>Internal Rating Based (IRB) Approach</a:t>
            </a:r>
            <a:endParaRPr lang="en-IN" b="1" dirty="0"/>
          </a:p>
        </p:txBody>
      </p:sp>
      <p:sp>
        <p:nvSpPr>
          <p:cNvPr id="5" name="TextBox 4">
            <a:extLst>
              <a:ext uri="{FF2B5EF4-FFF2-40B4-BE49-F238E27FC236}">
                <a16:creationId xmlns:a16="http://schemas.microsoft.com/office/drawing/2014/main" id="{2DE1E160-2DE1-E008-9C57-D0B39895E88E}"/>
              </a:ext>
            </a:extLst>
          </p:cNvPr>
          <p:cNvSpPr txBox="1"/>
          <p:nvPr/>
        </p:nvSpPr>
        <p:spPr>
          <a:xfrm>
            <a:off x="1934166" y="1623527"/>
            <a:ext cx="7825654" cy="1810310"/>
          </a:xfrm>
          <a:prstGeom prst="rect">
            <a:avLst/>
          </a:prstGeom>
          <a:noFill/>
        </p:spPr>
        <p:txBody>
          <a:bodyPr wrap="square">
            <a:spAutoFit/>
          </a:bodyPr>
          <a:lstStyle/>
          <a:p>
            <a:r>
              <a:rPr lang="en-US" sz="1800" dirty="0"/>
              <a:t>Following are the four different Credit Risk Components in IRB Approach:</a:t>
            </a:r>
          </a:p>
          <a:p>
            <a:endParaRPr lang="en-US" sz="1800" dirty="0"/>
          </a:p>
          <a:p>
            <a:pPr marL="285750" indent="-285750">
              <a:buFont typeface="Arial" panose="020B0604020202020204" pitchFamily="34" charset="0"/>
              <a:buChar char="•"/>
            </a:pPr>
            <a:r>
              <a:rPr lang="en-US" sz="1800" dirty="0"/>
              <a:t>Probability of Default (PD)</a:t>
            </a:r>
          </a:p>
          <a:p>
            <a:pPr marL="285750" indent="-285750">
              <a:buFont typeface="Arial" panose="020B0604020202020204" pitchFamily="34" charset="0"/>
              <a:buChar char="•"/>
            </a:pPr>
            <a:r>
              <a:rPr lang="en-US" sz="1800" dirty="0"/>
              <a:t>Exposure at Default (ED)</a:t>
            </a:r>
          </a:p>
          <a:p>
            <a:pPr marL="285750" indent="-285750">
              <a:buFont typeface="Arial" panose="020B0604020202020204" pitchFamily="34" charset="0"/>
              <a:buChar char="•"/>
            </a:pPr>
            <a:r>
              <a:rPr lang="en-US" sz="1800" dirty="0"/>
              <a:t>Loss Given Default (LGD)</a:t>
            </a:r>
          </a:p>
          <a:p>
            <a:pPr marL="285750" indent="-285750">
              <a:buFont typeface="Arial" panose="020B0604020202020204" pitchFamily="34" charset="0"/>
              <a:buChar char="•"/>
            </a:pPr>
            <a:r>
              <a:rPr lang="en-US" sz="1800" dirty="0"/>
              <a:t>Effective Maturity (EM)</a:t>
            </a:r>
          </a:p>
        </p:txBody>
      </p:sp>
    </p:spTree>
    <p:extLst>
      <p:ext uri="{BB962C8B-B14F-4D97-AF65-F5344CB8AC3E}">
        <p14:creationId xmlns:p14="http://schemas.microsoft.com/office/powerpoint/2010/main" val="49610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3" name="TextBox 2">
            <a:extLst>
              <a:ext uri="{FF2B5EF4-FFF2-40B4-BE49-F238E27FC236}">
                <a16:creationId xmlns:a16="http://schemas.microsoft.com/office/drawing/2014/main" id="{33AE8D85-0FC5-53FA-E857-4192E8396C74}"/>
              </a:ext>
            </a:extLst>
          </p:cNvPr>
          <p:cNvSpPr txBox="1"/>
          <p:nvPr/>
        </p:nvSpPr>
        <p:spPr>
          <a:xfrm>
            <a:off x="2136710" y="1054360"/>
            <a:ext cx="7016620" cy="1754326"/>
          </a:xfrm>
          <a:prstGeom prst="rect">
            <a:avLst/>
          </a:prstGeom>
          <a:noFill/>
        </p:spPr>
        <p:txBody>
          <a:bodyPr wrap="square">
            <a:spAutoFit/>
          </a:bodyPr>
          <a:lstStyle/>
          <a:p>
            <a:r>
              <a:rPr lang="en-US" sz="1800" b="1" dirty="0"/>
              <a:t>Probability of default </a:t>
            </a:r>
            <a:r>
              <a:rPr lang="en-US" sz="1800" dirty="0"/>
              <a:t>means the likelihood that a borrower will default on debt (credit card, mortgage or non-mortgage loan) over a one-year period. In simple words, it returns the expected probability of customers fail to repay the loan. Probability is expressed in the form of percentage, lies between 0% and 100%. Higher the probability, higher the chance of default.</a:t>
            </a:r>
            <a:endParaRPr lang="en-IN" sz="1800" dirty="0"/>
          </a:p>
        </p:txBody>
      </p:sp>
      <p:pic>
        <p:nvPicPr>
          <p:cNvPr id="1026" name="Picture 2" descr="PROBABILITY OF DEFAULT – LOW DEFAULT PORTFOLIOS (Pluto Tasche binomial  methodology)">
            <a:extLst>
              <a:ext uri="{FF2B5EF4-FFF2-40B4-BE49-F238E27FC236}">
                <a16:creationId xmlns:a16="http://schemas.microsoft.com/office/drawing/2014/main" id="{A77551A1-4D8B-9E34-56F2-6D6420758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75" y="2630477"/>
            <a:ext cx="4286250"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96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10114" y="0"/>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3" name="TextBox 2">
            <a:extLst>
              <a:ext uri="{FF2B5EF4-FFF2-40B4-BE49-F238E27FC236}">
                <a16:creationId xmlns:a16="http://schemas.microsoft.com/office/drawing/2014/main" id="{CCCF7FD2-DA34-E269-96E1-3332EC9621F7}"/>
              </a:ext>
            </a:extLst>
          </p:cNvPr>
          <p:cNvSpPr txBox="1"/>
          <p:nvPr/>
        </p:nvSpPr>
        <p:spPr>
          <a:xfrm>
            <a:off x="1856792" y="1231641"/>
            <a:ext cx="7296538" cy="923330"/>
          </a:xfrm>
          <a:prstGeom prst="rect">
            <a:avLst/>
          </a:prstGeom>
          <a:noFill/>
        </p:spPr>
        <p:txBody>
          <a:bodyPr wrap="square">
            <a:spAutoFit/>
          </a:bodyPr>
          <a:lstStyle/>
          <a:p>
            <a:r>
              <a:rPr lang="en-US" b="1" dirty="0"/>
              <a:t>Exposure at Default</a:t>
            </a:r>
            <a:r>
              <a:rPr lang="en-US" sz="1800" dirty="0"/>
              <a:t> means how much should we expect the amount outstanding to be in the case of default. It is the amount that the borrower has to pay the bank at the time of default</a:t>
            </a:r>
            <a:endParaRPr lang="en-IN" dirty="0"/>
          </a:p>
        </p:txBody>
      </p:sp>
      <p:pic>
        <p:nvPicPr>
          <p:cNvPr id="2050" name="Picture 2" descr="Applied Business Statistics Case studies Credit risk - ppt video online  download">
            <a:extLst>
              <a:ext uri="{FF2B5EF4-FFF2-40B4-BE49-F238E27FC236}">
                <a16:creationId xmlns:a16="http://schemas.microsoft.com/office/drawing/2014/main" id="{F0EAE0D3-9AA1-D1F5-B9DD-20402AC7C2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7927" y="2154971"/>
            <a:ext cx="5812972" cy="4359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12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3" name="TextBox 2">
            <a:extLst>
              <a:ext uri="{FF2B5EF4-FFF2-40B4-BE49-F238E27FC236}">
                <a16:creationId xmlns:a16="http://schemas.microsoft.com/office/drawing/2014/main" id="{6CB0D895-0846-F096-B7CD-78A759F801EE}"/>
              </a:ext>
            </a:extLst>
          </p:cNvPr>
          <p:cNvSpPr txBox="1"/>
          <p:nvPr/>
        </p:nvSpPr>
        <p:spPr>
          <a:xfrm>
            <a:off x="2164702" y="877079"/>
            <a:ext cx="6988628" cy="1477328"/>
          </a:xfrm>
          <a:prstGeom prst="rect">
            <a:avLst/>
          </a:prstGeom>
          <a:noFill/>
        </p:spPr>
        <p:txBody>
          <a:bodyPr wrap="square">
            <a:spAutoFit/>
          </a:bodyPr>
          <a:lstStyle/>
          <a:p>
            <a:r>
              <a:rPr lang="en-US" sz="1800" b="1" dirty="0"/>
              <a:t>Loss Given Default (LGD)</a:t>
            </a:r>
            <a:r>
              <a:rPr lang="en-US" sz="1800" dirty="0"/>
              <a:t> means how much of the amount outstanding we expect to lose. It is a proportion of the total exposure when borrower defaults. It is calculated by (1 - Recovery Rate).</a:t>
            </a:r>
          </a:p>
          <a:p>
            <a:endParaRPr lang="en-US" sz="1800" dirty="0"/>
          </a:p>
          <a:p>
            <a:endParaRPr lang="en-US" sz="1800" dirty="0"/>
          </a:p>
        </p:txBody>
      </p:sp>
      <p:pic>
        <p:nvPicPr>
          <p:cNvPr id="3074" name="Picture 2" descr="Loss Given Default (LGD) | Formula + Calculator">
            <a:extLst>
              <a:ext uri="{FF2B5EF4-FFF2-40B4-BE49-F238E27FC236}">
                <a16:creationId xmlns:a16="http://schemas.microsoft.com/office/drawing/2014/main" id="{7983A39C-9762-4FA0-CB24-E9372063AD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2654" y="2612571"/>
            <a:ext cx="7210804" cy="2242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793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3" name="Picture 2">
            <a:extLst>
              <a:ext uri="{FF2B5EF4-FFF2-40B4-BE49-F238E27FC236}">
                <a16:creationId xmlns:a16="http://schemas.microsoft.com/office/drawing/2014/main" id="{99D80591-98EE-3D9D-9B8A-62F2B1CF7A82}"/>
              </a:ext>
            </a:extLst>
          </p:cNvPr>
          <p:cNvPicPr>
            <a:picLocks noChangeAspect="1"/>
          </p:cNvPicPr>
          <p:nvPr/>
        </p:nvPicPr>
        <p:blipFill>
          <a:blip r:embed="rId4"/>
          <a:stretch>
            <a:fillRect/>
          </a:stretch>
        </p:blipFill>
        <p:spPr>
          <a:xfrm>
            <a:off x="1786979" y="886409"/>
            <a:ext cx="6834507" cy="1601056"/>
          </a:xfrm>
          <a:prstGeom prst="rect">
            <a:avLst/>
          </a:prstGeom>
        </p:spPr>
      </p:pic>
      <p:pic>
        <p:nvPicPr>
          <p:cNvPr id="4100" name="Picture 4" descr="Managing Bond Portfolio - ppt video online download">
            <a:extLst>
              <a:ext uri="{FF2B5EF4-FFF2-40B4-BE49-F238E27FC236}">
                <a16:creationId xmlns:a16="http://schemas.microsoft.com/office/drawing/2014/main" id="{D20296E6-8593-BCA0-90F9-97C60EEC9E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241" y="2258009"/>
            <a:ext cx="5383763" cy="4037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088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3" name="TextBox 2">
            <a:extLst>
              <a:ext uri="{FF2B5EF4-FFF2-40B4-BE49-F238E27FC236}">
                <a16:creationId xmlns:a16="http://schemas.microsoft.com/office/drawing/2014/main" id="{AF210F54-C9AF-2796-71D3-EC5F0728F046}"/>
              </a:ext>
            </a:extLst>
          </p:cNvPr>
          <p:cNvSpPr txBox="1"/>
          <p:nvPr/>
        </p:nvSpPr>
        <p:spPr>
          <a:xfrm>
            <a:off x="1934166" y="1203650"/>
            <a:ext cx="7219164" cy="2031325"/>
          </a:xfrm>
          <a:prstGeom prst="rect">
            <a:avLst/>
          </a:prstGeom>
          <a:noFill/>
        </p:spPr>
        <p:txBody>
          <a:bodyPr wrap="square">
            <a:spAutoFit/>
          </a:bodyPr>
          <a:lstStyle/>
          <a:p>
            <a:r>
              <a:rPr lang="en-US" sz="1800" b="1" dirty="0"/>
              <a:t>How to find out Loss Given Default?</a:t>
            </a:r>
          </a:p>
          <a:p>
            <a:endParaRPr lang="en-US" dirty="0"/>
          </a:p>
          <a:p>
            <a:endParaRPr lang="en-US" sz="1800" dirty="0"/>
          </a:p>
          <a:p>
            <a:r>
              <a:rPr lang="en-US" sz="1800" dirty="0"/>
              <a:t>Someone takes $100,000 home loan from bank for purchase of flat. At the time of default, loan has an outstanding balance of $70,000. Bank foreclosed flat and sold it for $60,000. EAD is $70,000. LGD is calculated by dividing ($70,000 - $60,000)/$70,000 i.e. 14.3%.</a:t>
            </a:r>
          </a:p>
        </p:txBody>
      </p:sp>
    </p:spTree>
    <p:extLst>
      <p:ext uri="{BB962C8B-B14F-4D97-AF65-F5344CB8AC3E}">
        <p14:creationId xmlns:p14="http://schemas.microsoft.com/office/powerpoint/2010/main" val="2335940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3" name="Picture 2">
            <a:extLst>
              <a:ext uri="{FF2B5EF4-FFF2-40B4-BE49-F238E27FC236}">
                <a16:creationId xmlns:a16="http://schemas.microsoft.com/office/drawing/2014/main" id="{2D0C7A07-939A-6C7E-08A3-19CD81F0BB60}"/>
              </a:ext>
            </a:extLst>
          </p:cNvPr>
          <p:cNvPicPr>
            <a:picLocks noChangeAspect="1"/>
          </p:cNvPicPr>
          <p:nvPr/>
        </p:nvPicPr>
        <p:blipFill>
          <a:blip r:embed="rId4"/>
          <a:stretch>
            <a:fillRect/>
          </a:stretch>
        </p:blipFill>
        <p:spPr>
          <a:xfrm>
            <a:off x="2090057" y="782307"/>
            <a:ext cx="6981811" cy="4612823"/>
          </a:xfrm>
          <a:prstGeom prst="rect">
            <a:avLst/>
          </a:prstGeom>
        </p:spPr>
      </p:pic>
    </p:spTree>
    <p:extLst>
      <p:ext uri="{BB962C8B-B14F-4D97-AF65-F5344CB8AC3E}">
        <p14:creationId xmlns:p14="http://schemas.microsoft.com/office/powerpoint/2010/main" val="3068926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463</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Hiren Bhanushali</dc:creator>
  <cp:lastModifiedBy>Aditya Gadge</cp:lastModifiedBy>
  <cp:revision>40</cp:revision>
  <dcterms:created xsi:type="dcterms:W3CDTF">2022-11-11T08:27:28Z</dcterms:created>
  <dcterms:modified xsi:type="dcterms:W3CDTF">2023-07-08T05:06:00Z</dcterms:modified>
</cp:coreProperties>
</file>