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332" r:id="rId4"/>
    <p:sldId id="333" r:id="rId5"/>
    <p:sldId id="334" r:id="rId6"/>
    <p:sldId id="335" r:id="rId7"/>
    <p:sldId id="336" r:id="rId8"/>
    <p:sldId id="337" r:id="rId9"/>
    <p:sldId id="339" r:id="rId10"/>
    <p:sldId id="340" r:id="rId11"/>
    <p:sldId id="341" r:id="rId12"/>
    <p:sldId id="342" r:id="rId13"/>
    <p:sldId id="338" r:id="rId14"/>
    <p:sldId id="343" r:id="rId15"/>
    <p:sldId id="344" r:id="rId16"/>
    <p:sldId id="345" r:id="rId17"/>
    <p:sldId id="346" r:id="rId18"/>
    <p:sldId id="347" r:id="rId19"/>
    <p:sldId id="348" r:id="rId20"/>
    <p:sldId id="349" r:id="rId21"/>
    <p:sldId id="3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30E"/>
    <a:srgbClr val="9F75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A8197-C2D8-44A6-9114-C2E759440DE1}" v="51" dt="2023-07-04T18:28:44.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varScale="1">
        <p:scale>
          <a:sx n="82" d="100"/>
          <a:sy n="82" d="100"/>
        </p:scale>
        <p:origin x="5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9FAC-E396-46F6-A23E-683DD62F0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ED5EA-1749-4243-9F1F-EAB67C947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A7053B-415C-4DF9-9572-6B48899761DA}"/>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417D5515-9B3B-451E-9475-8A4482880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6673E-A62B-48BB-86E4-B96374583433}"/>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10839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942D-5C60-4D01-8B02-27FD2CAFD8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DD17E5-BCE7-47C2-92DD-2FD8D9F661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786F3-33EA-4035-B9A8-C7ED1FF7CFAD}"/>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8435C2E1-A509-4143-AA3F-D82B63516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28801-9F02-4921-B11C-71080523C44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53882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DB19F7-3278-47E2-ABC2-4A040F2227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E75A9-71E9-4EDB-A263-62735F9924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3725-DD3D-44C0-B945-16AA2B4E7BF4}"/>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9D0D169C-4C8A-45F8-B0BA-623D57C06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3C75A-AF27-41F3-B8C3-CD6DA9B6EC6D}"/>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669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8535-67D5-4A0F-897B-EB8609AD5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34505-19B0-40F3-A36B-C7714C1E0C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67E22-6627-4CBB-8908-4E35D2B9468B}"/>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A03DF0A1-CEF6-405D-A425-BF24A88E9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FF6CF-8EE1-4221-BF35-87099DF042A6}"/>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9473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9CD4-2768-4142-89F1-C34AD79F9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69E455-E027-4F8A-A57F-0A5900A19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C28A6F-1048-4275-A002-6B665F8B35CB}"/>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F60CEDC6-1EC4-4401-ADAF-36FB72B1B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1C7CA-06F4-4085-BB6D-1EC80D3AE19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53877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AEDA-D781-4F15-BF80-3832B6A9E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18A87-66C8-4086-8757-D1F85D7C0E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5C546A-10B9-4F5E-B37D-3D854C691A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3ABFD-645B-4F09-A80B-44C3EAB9AFA4}"/>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6" name="Footer Placeholder 5">
            <a:extLst>
              <a:ext uri="{FF2B5EF4-FFF2-40B4-BE49-F238E27FC236}">
                <a16:creationId xmlns:a16="http://schemas.microsoft.com/office/drawing/2014/main" id="{33C4A5DF-ADAB-4021-8FA5-557901094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FB5D4-60AF-4515-9A00-E88766495A4B}"/>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78047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C016-6418-474F-8F9A-4D68728DF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C9CE0-5613-4A21-A5EB-7B3BB1E4C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05C5D0-7A49-47A6-B0FE-F2580B8785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B7A60-A1C2-4D3B-8E17-DFCEB839B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C47CA9-DF31-4017-BDDD-E17A9A993C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65E6F-3579-4219-A21E-1CCF2EA771E4}"/>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8" name="Footer Placeholder 7">
            <a:extLst>
              <a:ext uri="{FF2B5EF4-FFF2-40B4-BE49-F238E27FC236}">
                <a16:creationId xmlns:a16="http://schemas.microsoft.com/office/drawing/2014/main" id="{611DDD49-484E-4C49-A628-CB2E28FBC8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28C78-94C3-45D4-B336-59324DF368DA}"/>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88055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533A-C04E-4350-B4F5-E386FC1761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0A9271-7BA1-4E66-8F75-C9F5D4E0AC3B}"/>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4" name="Footer Placeholder 3">
            <a:extLst>
              <a:ext uri="{FF2B5EF4-FFF2-40B4-BE49-F238E27FC236}">
                <a16:creationId xmlns:a16="http://schemas.microsoft.com/office/drawing/2014/main" id="{3536EC27-5B70-4D5F-9A49-3260F51D53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456E2F-09D7-413E-AA30-7CE278D8DB7E}"/>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16134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A0172-2FC5-44F4-A814-51B3D08B0D25}"/>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3" name="Footer Placeholder 2">
            <a:extLst>
              <a:ext uri="{FF2B5EF4-FFF2-40B4-BE49-F238E27FC236}">
                <a16:creationId xmlns:a16="http://schemas.microsoft.com/office/drawing/2014/main" id="{59C71574-6BAB-48A4-A8CB-9448998303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9B01B-2A78-4630-83AA-CAB936CC27B1}"/>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92122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14A7-DEB5-4A66-BD3E-0E72E16B3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EBF3C-9803-42C4-B6DF-8DE9DB531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2F227-3640-469F-9247-ECE7CA739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CAF97E-54BB-4644-8BDF-DD97C8D5BD9B}"/>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6" name="Footer Placeholder 5">
            <a:extLst>
              <a:ext uri="{FF2B5EF4-FFF2-40B4-BE49-F238E27FC236}">
                <a16:creationId xmlns:a16="http://schemas.microsoft.com/office/drawing/2014/main" id="{55F83586-2677-431B-BDB2-FD2B3B812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F48B-47BD-4138-A5D6-4565F50CE89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2129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9731-1AE5-4D3E-B587-64B19437E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9F50DD-9D83-4072-A0B2-E5B070D84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9C13B-5A8A-4B4D-A2E9-04515CE85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FE6D1A-61A4-4D1B-B9B5-41D10A1BFB7C}"/>
              </a:ext>
            </a:extLst>
          </p:cNvPr>
          <p:cNvSpPr>
            <a:spLocks noGrp="1"/>
          </p:cNvSpPr>
          <p:nvPr>
            <p:ph type="dt" sz="half" idx="10"/>
          </p:nvPr>
        </p:nvSpPr>
        <p:spPr/>
        <p:txBody>
          <a:bodyPr/>
          <a:lstStyle/>
          <a:p>
            <a:fld id="{329B78C6-1089-40E6-8660-16B9159619FF}" type="datetimeFigureOut">
              <a:rPr lang="en-US" smtClean="0"/>
              <a:t>7/8/2023</a:t>
            </a:fld>
            <a:endParaRPr lang="en-US"/>
          </a:p>
        </p:txBody>
      </p:sp>
      <p:sp>
        <p:nvSpPr>
          <p:cNvPr id="6" name="Footer Placeholder 5">
            <a:extLst>
              <a:ext uri="{FF2B5EF4-FFF2-40B4-BE49-F238E27FC236}">
                <a16:creationId xmlns:a16="http://schemas.microsoft.com/office/drawing/2014/main" id="{21636E53-A167-4A3D-9A12-5BE61B9C6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ABDD8-6214-43A4-835F-E7FDEF471B5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525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3A5C1-5739-4EFA-949A-F0B3669A0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DE9D6-8692-43C7-916E-7BBE1D6EF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1E629-A56C-4C34-AE9F-16578DC87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B78C6-1089-40E6-8660-16B9159619FF}" type="datetimeFigureOut">
              <a:rPr lang="en-US" smtClean="0"/>
              <a:t>7/8/2023</a:t>
            </a:fld>
            <a:endParaRPr lang="en-US"/>
          </a:p>
        </p:txBody>
      </p:sp>
      <p:sp>
        <p:nvSpPr>
          <p:cNvPr id="5" name="Footer Placeholder 4">
            <a:extLst>
              <a:ext uri="{FF2B5EF4-FFF2-40B4-BE49-F238E27FC236}">
                <a16:creationId xmlns:a16="http://schemas.microsoft.com/office/drawing/2014/main" id="{EE1FB4AF-E0F7-4E6D-8BDB-D57EFD29D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82B6C-3F7C-43F2-8739-561C234EA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69528-07AC-43B4-A9E6-383C1637F765}" type="slidenum">
              <a:rPr lang="en-US" smtClean="0"/>
              <a:t>‹#›</a:t>
            </a:fld>
            <a:endParaRPr lang="en-US"/>
          </a:p>
        </p:txBody>
      </p:sp>
    </p:spTree>
    <p:extLst>
      <p:ext uri="{BB962C8B-B14F-4D97-AF65-F5344CB8AC3E}">
        <p14:creationId xmlns:p14="http://schemas.microsoft.com/office/powerpoint/2010/main" val="382925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0"/>
            <a:ext cx="12258984" cy="6886101"/>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5" name="Oval 4">
            <a:extLst>
              <a:ext uri="{FF2B5EF4-FFF2-40B4-BE49-F238E27FC236}">
                <a16:creationId xmlns:a16="http://schemas.microsoft.com/office/drawing/2014/main" id="{BAAFC3A4-F82E-F610-8876-DAB018779E7F}"/>
              </a:ext>
            </a:extLst>
          </p:cNvPr>
          <p:cNvSpPr/>
          <p:nvPr/>
        </p:nvSpPr>
        <p:spPr>
          <a:xfrm>
            <a:off x="10095722" y="415244"/>
            <a:ext cx="1688841" cy="900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Session-1</a:t>
            </a:r>
            <a:endParaRPr lang="en-IN" dirty="0"/>
          </a:p>
        </p:txBody>
      </p:sp>
      <p:sp>
        <p:nvSpPr>
          <p:cNvPr id="7" name="TextBox 6">
            <a:extLst>
              <a:ext uri="{FF2B5EF4-FFF2-40B4-BE49-F238E27FC236}">
                <a16:creationId xmlns:a16="http://schemas.microsoft.com/office/drawing/2014/main" id="{CC356307-59CF-4148-E8E6-61E420D9D32E}"/>
              </a:ext>
            </a:extLst>
          </p:cNvPr>
          <p:cNvSpPr txBox="1"/>
          <p:nvPr/>
        </p:nvSpPr>
        <p:spPr>
          <a:xfrm>
            <a:off x="802433" y="968594"/>
            <a:ext cx="8735106" cy="523220"/>
          </a:xfrm>
          <a:prstGeom prst="rect">
            <a:avLst/>
          </a:prstGeom>
          <a:noFill/>
        </p:spPr>
        <p:txBody>
          <a:bodyPr wrap="square">
            <a:spAutoFit/>
          </a:bodyPr>
          <a:lstStyle/>
          <a:p>
            <a:pPr algn="ctr"/>
            <a:r>
              <a:rPr lang="en-US" sz="2800" b="1" dirty="0"/>
              <a:t>Corporate Banking Facilities and other Financing Forms</a:t>
            </a:r>
            <a:endParaRPr lang="en-IN" sz="2800" b="1" dirty="0"/>
          </a:p>
        </p:txBody>
      </p:sp>
      <p:pic>
        <p:nvPicPr>
          <p:cNvPr id="2" name="Picture 2" descr="Corporate Banking | Current Needs &amp; Services in Demand">
            <a:extLst>
              <a:ext uri="{FF2B5EF4-FFF2-40B4-BE49-F238E27FC236}">
                <a16:creationId xmlns:a16="http://schemas.microsoft.com/office/drawing/2014/main" id="{2BF727DF-207F-847B-D81A-F8F72085A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3" y="1850304"/>
            <a:ext cx="6497786" cy="343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8194" name="Picture 2" descr="Mergers and Acquisitions (M&amp;A): Types, Structures, Valuations">
            <a:extLst>
              <a:ext uri="{FF2B5EF4-FFF2-40B4-BE49-F238E27FC236}">
                <a16:creationId xmlns:a16="http://schemas.microsoft.com/office/drawing/2014/main" id="{65A7E1DD-F448-16FE-028D-5950A5293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4166" y="654444"/>
            <a:ext cx="7592389" cy="50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3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9218" name="Picture 2" descr="Merger and Acquisition Strategy - Overview with Examples">
            <a:extLst>
              <a:ext uri="{FF2B5EF4-FFF2-40B4-BE49-F238E27FC236}">
                <a16:creationId xmlns:a16="http://schemas.microsoft.com/office/drawing/2014/main" id="{985355E9-093F-5AFE-36F4-742C408B4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057" y="1081960"/>
            <a:ext cx="7111093" cy="416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66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0242" name="Picture 2" descr="The 5 Stage Model of Merger and Acquisition Process - Finlawportal">
            <a:extLst>
              <a:ext uri="{FF2B5EF4-FFF2-40B4-BE49-F238E27FC236}">
                <a16:creationId xmlns:a16="http://schemas.microsoft.com/office/drawing/2014/main" id="{CFAD34D7-7979-79D9-A5AF-7F47AB01D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890" y="690874"/>
            <a:ext cx="9134669" cy="546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9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1266" name="Picture 2" descr="Financing Acquisitions | Top 7 Methods with Business Examples">
            <a:extLst>
              <a:ext uri="{FF2B5EF4-FFF2-40B4-BE49-F238E27FC236}">
                <a16:creationId xmlns:a16="http://schemas.microsoft.com/office/drawing/2014/main" id="{8A0C5D70-B3D7-612F-8E22-771C84C5D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372" y="1225701"/>
            <a:ext cx="7202942" cy="402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1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2290" name="Picture 2" descr="Financing of Merger">
            <a:extLst>
              <a:ext uri="{FF2B5EF4-FFF2-40B4-BE49-F238E27FC236}">
                <a16:creationId xmlns:a16="http://schemas.microsoft.com/office/drawing/2014/main" id="{7EA51502-56F7-ECD4-3C0D-7848C084F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265" y="743647"/>
            <a:ext cx="6615210" cy="496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71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42811"/>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9754073E-1D8C-BDE8-65B7-4EC34ECE7E51}"/>
              </a:ext>
            </a:extLst>
          </p:cNvPr>
          <p:cNvSpPr txBox="1"/>
          <p:nvPr/>
        </p:nvSpPr>
        <p:spPr>
          <a:xfrm>
            <a:off x="2388637" y="1138335"/>
            <a:ext cx="6764693" cy="2862322"/>
          </a:xfrm>
          <a:prstGeom prst="rect">
            <a:avLst/>
          </a:prstGeom>
          <a:noFill/>
        </p:spPr>
        <p:txBody>
          <a:bodyPr wrap="square">
            <a:spAutoFit/>
          </a:bodyPr>
          <a:lstStyle/>
          <a:p>
            <a:r>
              <a:rPr lang="en-US" sz="1800" b="1" dirty="0"/>
              <a:t>Foreign Currency Loan</a:t>
            </a:r>
          </a:p>
          <a:p>
            <a:endParaRPr lang="en-US" dirty="0"/>
          </a:p>
          <a:p>
            <a:r>
              <a:rPr lang="en-US" sz="1800" dirty="0"/>
              <a:t>Foreign Currency Term Loan( popularly known as FCTL)  is the replacement for Term Loan in INR by Foreign Currency Term Loans (FCTL) that can be disbursed in four currencies viz. US$, Sterling, Euro and Japanese Yen with a maturity period of 6 months to 7 years. It can be repaid by bullet payment or in stipulated instalments or by conversion of rupee term loans, as per the terms of the original sanction. </a:t>
            </a:r>
            <a:br>
              <a:rPr lang="en-US" sz="1800" dirty="0"/>
            </a:br>
            <a:endParaRPr lang="en-IN" sz="1800" dirty="0"/>
          </a:p>
        </p:txBody>
      </p:sp>
    </p:spTree>
    <p:extLst>
      <p:ext uri="{BB962C8B-B14F-4D97-AF65-F5344CB8AC3E}">
        <p14:creationId xmlns:p14="http://schemas.microsoft.com/office/powerpoint/2010/main" val="3201480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3314" name="Picture 2" descr="Loan participations vs. syndications: What's the deal? | GAAP Dynamics">
            <a:extLst>
              <a:ext uri="{FF2B5EF4-FFF2-40B4-BE49-F238E27FC236}">
                <a16:creationId xmlns:a16="http://schemas.microsoft.com/office/drawing/2014/main" id="{D6E3565A-DE2C-EBEE-FB78-663C79D69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984" y="613488"/>
            <a:ext cx="7371183" cy="552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148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4338" name="Picture 2" descr="Merchant Banking Meaning - Functions of Merchant Banking">
            <a:extLst>
              <a:ext uri="{FF2B5EF4-FFF2-40B4-BE49-F238E27FC236}">
                <a16:creationId xmlns:a16="http://schemas.microsoft.com/office/drawing/2014/main" id="{5C97F6EE-40B2-6ABA-771E-731016EA89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2238" y="1428750"/>
            <a:ext cx="6867525"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10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5362" name="Picture 2" descr="Loan Syndication Definition, How It Works, Types, Example">
            <a:extLst>
              <a:ext uri="{FF2B5EF4-FFF2-40B4-BE49-F238E27FC236}">
                <a16:creationId xmlns:a16="http://schemas.microsoft.com/office/drawing/2014/main" id="{80456DFA-E50A-8DF6-9622-C9F4CFC80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064" y="739710"/>
            <a:ext cx="7679871" cy="511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504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6386" name="Picture 2" descr="Syndicated Lending (Loan Markets): How Loan Markets Work | How Banks Work">
            <a:extLst>
              <a:ext uri="{FF2B5EF4-FFF2-40B4-BE49-F238E27FC236}">
                <a16:creationId xmlns:a16="http://schemas.microsoft.com/office/drawing/2014/main" id="{9D84BC95-C0F4-732A-2FC9-A37A88296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196" y="920824"/>
            <a:ext cx="8528180" cy="477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32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3" name="TextBox 2">
            <a:extLst>
              <a:ext uri="{FF2B5EF4-FFF2-40B4-BE49-F238E27FC236}">
                <a16:creationId xmlns:a16="http://schemas.microsoft.com/office/drawing/2014/main" id="{DD50080C-5FCD-E058-CE5C-585FCCD7C17F}"/>
              </a:ext>
            </a:extLst>
          </p:cNvPr>
          <p:cNvSpPr txBox="1"/>
          <p:nvPr/>
        </p:nvSpPr>
        <p:spPr>
          <a:xfrm>
            <a:off x="2090057" y="1614196"/>
            <a:ext cx="7063273" cy="3416320"/>
          </a:xfrm>
          <a:prstGeom prst="rect">
            <a:avLst/>
          </a:prstGeom>
          <a:noFill/>
        </p:spPr>
        <p:txBody>
          <a:bodyPr wrap="square">
            <a:spAutoFit/>
          </a:bodyPr>
          <a:lstStyle/>
          <a:p>
            <a:r>
              <a:rPr lang="en-US" b="1" dirty="0"/>
              <a:t>A brief about Wholesale Banking</a:t>
            </a:r>
            <a:endParaRPr lang="en-US" sz="1800" b="1" dirty="0"/>
          </a:p>
          <a:p>
            <a:endParaRPr lang="en-US" dirty="0"/>
          </a:p>
          <a:p>
            <a:r>
              <a:rPr lang="en-US" sz="1800" dirty="0"/>
              <a:t>Wholesale banking refers to banking services sold to large clients, such as other banks, other financial institutions, government agencies, large corporations, and real estate developers. </a:t>
            </a:r>
          </a:p>
          <a:p>
            <a:endParaRPr lang="en-US" dirty="0"/>
          </a:p>
          <a:p>
            <a:r>
              <a:rPr lang="en-US" sz="1800" dirty="0"/>
              <a:t>It is the opposite of retail banking, which focuses on individual clients and small businesses. </a:t>
            </a:r>
          </a:p>
          <a:p>
            <a:endParaRPr lang="en-US" dirty="0"/>
          </a:p>
          <a:p>
            <a:r>
              <a:rPr lang="en-US" sz="1800" dirty="0"/>
              <a:t>Wholesale banking services include currency conversion, working capital financing, large trade transactions, mergers and acquisitions, consultancy, and underwriting, among other services.</a:t>
            </a:r>
            <a:endParaRPr lang="en-IN" sz="1800" dirty="0"/>
          </a:p>
        </p:txBody>
      </p:sp>
    </p:spTree>
    <p:extLst>
      <p:ext uri="{BB962C8B-B14F-4D97-AF65-F5344CB8AC3E}">
        <p14:creationId xmlns:p14="http://schemas.microsoft.com/office/powerpoint/2010/main" val="131186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7410" name="Picture 2" descr="Underwriting Syndicate: Meaning, Methodology, Structure, Importance">
            <a:extLst>
              <a:ext uri="{FF2B5EF4-FFF2-40B4-BE49-F238E27FC236}">
                <a16:creationId xmlns:a16="http://schemas.microsoft.com/office/drawing/2014/main" id="{8592BA8D-7EB4-2350-11EC-987D700EF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6513" y="1676400"/>
            <a:ext cx="703897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009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Rectangle 2">
            <a:extLst>
              <a:ext uri="{FF2B5EF4-FFF2-40B4-BE49-F238E27FC236}">
                <a16:creationId xmlns:a16="http://schemas.microsoft.com/office/drawing/2014/main" id="{160F178B-C9C3-063C-093D-1A77DFF8DE61}"/>
              </a:ext>
            </a:extLst>
          </p:cNvPr>
          <p:cNvSpPr/>
          <p:nvPr/>
        </p:nvSpPr>
        <p:spPr>
          <a:xfrm>
            <a:off x="4280632" y="2967335"/>
            <a:ext cx="3630738"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p:txBody>
      </p:sp>
    </p:spTree>
    <p:extLst>
      <p:ext uri="{BB962C8B-B14F-4D97-AF65-F5344CB8AC3E}">
        <p14:creationId xmlns:p14="http://schemas.microsoft.com/office/powerpoint/2010/main" val="101492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D4FF3F36-E75C-EB5C-367F-30E54A0A868D}"/>
              </a:ext>
            </a:extLst>
          </p:cNvPr>
          <p:cNvSpPr txBox="1"/>
          <p:nvPr/>
        </p:nvSpPr>
        <p:spPr>
          <a:xfrm>
            <a:off x="1934166" y="1576874"/>
            <a:ext cx="7219164" cy="2585323"/>
          </a:xfrm>
          <a:prstGeom prst="rect">
            <a:avLst/>
          </a:prstGeom>
          <a:noFill/>
        </p:spPr>
        <p:txBody>
          <a:bodyPr wrap="square">
            <a:spAutoFit/>
          </a:bodyPr>
          <a:lstStyle/>
          <a:p>
            <a:r>
              <a:rPr lang="en-US" sz="1800" b="1" dirty="0"/>
              <a:t>Products of Wholesale Banking</a:t>
            </a:r>
          </a:p>
          <a:p>
            <a:endParaRPr lang="en-US" sz="1800" dirty="0"/>
          </a:p>
          <a:p>
            <a:pPr marL="285750" indent="-285750">
              <a:buFont typeface="Arial" panose="020B0604020202020204" pitchFamily="34" charset="0"/>
              <a:buChar char="•"/>
            </a:pPr>
            <a:r>
              <a:rPr lang="en-US" sz="1800" dirty="0"/>
              <a:t>Asset Management</a:t>
            </a:r>
          </a:p>
          <a:p>
            <a:pPr marL="285750" indent="-285750">
              <a:buFont typeface="Arial" panose="020B0604020202020204" pitchFamily="34" charset="0"/>
              <a:buChar char="•"/>
            </a:pPr>
            <a:r>
              <a:rPr lang="en-US" sz="1800" dirty="0"/>
              <a:t>Working Capital Finance</a:t>
            </a:r>
          </a:p>
          <a:p>
            <a:pPr marL="285750" indent="-285750">
              <a:buFont typeface="Arial" panose="020B0604020202020204" pitchFamily="34" charset="0"/>
              <a:buChar char="•"/>
            </a:pPr>
            <a:r>
              <a:rPr lang="en-US" sz="1800" dirty="0"/>
              <a:t>Merger &amp; Acquisition Finance</a:t>
            </a:r>
          </a:p>
          <a:p>
            <a:pPr marL="285750" indent="-285750">
              <a:buFont typeface="Arial" panose="020B0604020202020204" pitchFamily="34" charset="0"/>
              <a:buChar char="•"/>
            </a:pPr>
            <a:r>
              <a:rPr lang="en-US" dirty="0"/>
              <a:t>Forex Loan</a:t>
            </a:r>
            <a:endParaRPr lang="en-US" sz="1800" dirty="0"/>
          </a:p>
          <a:p>
            <a:pPr marL="285750" indent="-285750">
              <a:buFont typeface="Arial" panose="020B0604020202020204" pitchFamily="34" charset="0"/>
              <a:buChar char="•"/>
            </a:pPr>
            <a:r>
              <a:rPr lang="en-US" sz="1800" dirty="0"/>
              <a:t>Loan Participation</a:t>
            </a:r>
          </a:p>
          <a:p>
            <a:pPr marL="285750" indent="-285750">
              <a:buFont typeface="Arial" panose="020B0604020202020204" pitchFamily="34" charset="0"/>
              <a:buChar char="•"/>
            </a:pPr>
            <a:r>
              <a:rPr lang="en-US" sz="1800" dirty="0"/>
              <a:t>Merchant Banking</a:t>
            </a:r>
          </a:p>
          <a:p>
            <a:pPr marL="285750" indent="-285750">
              <a:buFont typeface="Arial" panose="020B0604020202020204" pitchFamily="34" charset="0"/>
              <a:buChar char="•"/>
            </a:pPr>
            <a:r>
              <a:rPr lang="en-US" dirty="0"/>
              <a:t>Loan Syndication</a:t>
            </a:r>
            <a:endParaRPr lang="en-IN" sz="1800" dirty="0"/>
          </a:p>
        </p:txBody>
      </p:sp>
    </p:spTree>
    <p:extLst>
      <p:ext uri="{BB962C8B-B14F-4D97-AF65-F5344CB8AC3E}">
        <p14:creationId xmlns:p14="http://schemas.microsoft.com/office/powerpoint/2010/main" val="496100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2050" name="Picture 2" descr="What Is Asset Management, and What Do Asset Managers Do?">
            <a:extLst>
              <a:ext uri="{FF2B5EF4-FFF2-40B4-BE49-F238E27FC236}">
                <a16:creationId xmlns:a16="http://schemas.microsoft.com/office/drawing/2014/main" id="{7497E530-A5E3-C8E7-349E-A8872D607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082" y="702388"/>
            <a:ext cx="7245998" cy="483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42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3074" name="Picture 2" descr="Asset Management | Definition, Services, Process, and Benefits">
            <a:extLst>
              <a:ext uri="{FF2B5EF4-FFF2-40B4-BE49-F238E27FC236}">
                <a16:creationId xmlns:a16="http://schemas.microsoft.com/office/drawing/2014/main" id="{5ED818E5-0465-5381-65CF-1AF50E12D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0360" y="681150"/>
            <a:ext cx="5085184" cy="507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180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4098" name="Picture 2" descr="Asset Management Company (AMC) - Overview, Types, Benefits">
            <a:extLst>
              <a:ext uri="{FF2B5EF4-FFF2-40B4-BE49-F238E27FC236}">
                <a16:creationId xmlns:a16="http://schemas.microsoft.com/office/drawing/2014/main" id="{5A5982CD-11A1-1FA9-6655-182D1AB37F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592" y="1117486"/>
            <a:ext cx="9032032" cy="44454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559551-ABAC-E1D5-0D9B-E9EBC21362DD}"/>
              </a:ext>
            </a:extLst>
          </p:cNvPr>
          <p:cNvSpPr txBox="1"/>
          <p:nvPr/>
        </p:nvSpPr>
        <p:spPr>
          <a:xfrm>
            <a:off x="2509935" y="251927"/>
            <a:ext cx="6596743" cy="369332"/>
          </a:xfrm>
          <a:prstGeom prst="rect">
            <a:avLst/>
          </a:prstGeom>
          <a:noFill/>
        </p:spPr>
        <p:txBody>
          <a:bodyPr wrap="square" rtlCol="0">
            <a:spAutoFit/>
          </a:bodyPr>
          <a:lstStyle/>
          <a:p>
            <a:pPr algn="ctr"/>
            <a:r>
              <a:rPr lang="en-US" b="1" dirty="0"/>
              <a:t>Asset Management Process</a:t>
            </a:r>
            <a:endParaRPr lang="en-IN" b="1" dirty="0"/>
          </a:p>
        </p:txBody>
      </p:sp>
    </p:spTree>
    <p:extLst>
      <p:ext uri="{BB962C8B-B14F-4D97-AF65-F5344CB8AC3E}">
        <p14:creationId xmlns:p14="http://schemas.microsoft.com/office/powerpoint/2010/main" val="720407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5122" name="Picture 2" descr="Benefits of Asset Management Stock Illustration - Illustration of  effectively, improve: 126810069">
            <a:extLst>
              <a:ext uri="{FF2B5EF4-FFF2-40B4-BE49-F238E27FC236}">
                <a16:creationId xmlns:a16="http://schemas.microsoft.com/office/drawing/2014/main" id="{535E57C8-910B-CCEC-C74C-A68852D920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3910" y="955649"/>
            <a:ext cx="7312090" cy="51641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242BA9-407B-678B-D1FC-F1B8A33DDF10}"/>
              </a:ext>
            </a:extLst>
          </p:cNvPr>
          <p:cNvSpPr txBox="1"/>
          <p:nvPr/>
        </p:nvSpPr>
        <p:spPr>
          <a:xfrm>
            <a:off x="2939143" y="298580"/>
            <a:ext cx="5971592" cy="369332"/>
          </a:xfrm>
          <a:prstGeom prst="rect">
            <a:avLst/>
          </a:prstGeom>
          <a:noFill/>
        </p:spPr>
        <p:txBody>
          <a:bodyPr wrap="square" rtlCol="0">
            <a:spAutoFit/>
          </a:bodyPr>
          <a:lstStyle/>
          <a:p>
            <a:pPr algn="ctr"/>
            <a:r>
              <a:rPr lang="en-US" b="1" dirty="0"/>
              <a:t>Advantages of Asset Management</a:t>
            </a:r>
            <a:endParaRPr lang="en-IN" b="1" dirty="0"/>
          </a:p>
        </p:txBody>
      </p:sp>
    </p:spTree>
    <p:extLst>
      <p:ext uri="{BB962C8B-B14F-4D97-AF65-F5344CB8AC3E}">
        <p14:creationId xmlns:p14="http://schemas.microsoft.com/office/powerpoint/2010/main" val="247792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6146" name="Picture 2" descr="Working Capital Financing">
            <a:extLst>
              <a:ext uri="{FF2B5EF4-FFF2-40B4-BE49-F238E27FC236}">
                <a16:creationId xmlns:a16="http://schemas.microsoft.com/office/drawing/2014/main" id="{FDD67EC5-3914-AE7A-FC5E-60BF70DEB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627" y="1405638"/>
            <a:ext cx="5768733" cy="40467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B07872-B903-25F7-3559-20EF0AB82A25}"/>
              </a:ext>
            </a:extLst>
          </p:cNvPr>
          <p:cNvSpPr txBox="1"/>
          <p:nvPr/>
        </p:nvSpPr>
        <p:spPr>
          <a:xfrm>
            <a:off x="2416627" y="387253"/>
            <a:ext cx="5551716" cy="369332"/>
          </a:xfrm>
          <a:prstGeom prst="rect">
            <a:avLst/>
          </a:prstGeom>
          <a:noFill/>
        </p:spPr>
        <p:txBody>
          <a:bodyPr wrap="square" rtlCol="0">
            <a:spAutoFit/>
          </a:bodyPr>
          <a:lstStyle/>
          <a:p>
            <a:pPr algn="ctr"/>
            <a:r>
              <a:rPr lang="en-US" b="1" dirty="0"/>
              <a:t>Working Capital Finance</a:t>
            </a:r>
            <a:endParaRPr lang="en-IN" b="1" dirty="0"/>
          </a:p>
        </p:txBody>
      </p:sp>
    </p:spTree>
    <p:extLst>
      <p:ext uri="{BB962C8B-B14F-4D97-AF65-F5344CB8AC3E}">
        <p14:creationId xmlns:p14="http://schemas.microsoft.com/office/powerpoint/2010/main" val="228294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7170" name="Picture 2" descr="Aggressive Approach to Working Capital Financing / Management | eFM">
            <a:extLst>
              <a:ext uri="{FF2B5EF4-FFF2-40B4-BE49-F238E27FC236}">
                <a16:creationId xmlns:a16="http://schemas.microsoft.com/office/drawing/2014/main" id="{C7BDE5DF-897B-9C69-039A-9CD43A06A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180" y="812307"/>
            <a:ext cx="8677469" cy="513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33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208</Words>
  <Application>Microsoft Office PowerPoint</Application>
  <PresentationFormat>Widescreen</PresentationFormat>
  <Paragraphs>25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Hiren Bhanushali</dc:creator>
  <cp:lastModifiedBy>Aditya Gadge</cp:lastModifiedBy>
  <cp:revision>39</cp:revision>
  <dcterms:created xsi:type="dcterms:W3CDTF">2022-11-11T08:27:28Z</dcterms:created>
  <dcterms:modified xsi:type="dcterms:W3CDTF">2023-07-08T05:01:12Z</dcterms:modified>
</cp:coreProperties>
</file>