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351" r:id="rId4"/>
    <p:sldId id="352" r:id="rId5"/>
    <p:sldId id="353" r:id="rId6"/>
    <p:sldId id="354" r:id="rId7"/>
    <p:sldId id="355" r:id="rId8"/>
    <p:sldId id="356" r:id="rId9"/>
    <p:sldId id="357" r:id="rId10"/>
    <p:sldId id="358" r:id="rId11"/>
    <p:sldId id="359" r:id="rId12"/>
    <p:sldId id="360" r:id="rId13"/>
    <p:sldId id="361" r:id="rId14"/>
    <p:sldId id="362" r:id="rId15"/>
    <p:sldId id="35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30E"/>
    <a:srgbClr val="9F7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A8197-C2D8-44A6-9114-C2E759440DE1}" v="51" dt="2023-07-04T18:28:44.648"/>
    <p1510:client id="{DE2144A8-248B-43F6-921F-753A60552E9B}" v="34" dt="2023-07-05T17:23:07.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82" d="100"/>
          <a:sy n="82" d="100"/>
        </p:scale>
        <p:origin x="5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9FAC-E396-46F6-A23E-683DD62F0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ED5EA-1749-4243-9F1F-EAB67C947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7053B-415C-4DF9-9572-6B48899761DA}"/>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417D5515-9B3B-451E-9475-8A4482880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6673E-A62B-48BB-86E4-B96374583433}"/>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10839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942D-5C60-4D01-8B02-27FD2CAFD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DD17E5-BCE7-47C2-92DD-2FD8D9F661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786F3-33EA-4035-B9A8-C7ED1FF7CFAD}"/>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8435C2E1-A509-4143-AA3F-D82B63516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28801-9F02-4921-B11C-71080523C44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53882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DB19F7-3278-47E2-ABC2-4A040F2227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E75A9-71E9-4EDB-A263-62735F992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3725-DD3D-44C0-B945-16AA2B4E7BF4}"/>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9D0D169C-4C8A-45F8-B0BA-623D57C06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3C75A-AF27-41F3-B8C3-CD6DA9B6EC6D}"/>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669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8535-67D5-4A0F-897B-EB8609AD5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34505-19B0-40F3-A36B-C7714C1E0C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67E22-6627-4CBB-8908-4E35D2B9468B}"/>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A03DF0A1-CEF6-405D-A425-BF24A88E9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FF6CF-8EE1-4221-BF35-87099DF042A6}"/>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9473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9CD4-2768-4142-89F1-C34AD79F9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69E455-E027-4F8A-A57F-0A5900A19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C28A6F-1048-4275-A002-6B665F8B35CB}"/>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F60CEDC6-1EC4-4401-ADAF-36FB72B1B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1C7CA-06F4-4085-BB6D-1EC80D3AE19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53877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AEDA-D781-4F15-BF80-3832B6A9E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18A87-66C8-4086-8757-D1F85D7C0E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C546A-10B9-4F5E-B37D-3D854C691A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3ABFD-645B-4F09-A80B-44C3EAB9AFA4}"/>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6" name="Footer Placeholder 5">
            <a:extLst>
              <a:ext uri="{FF2B5EF4-FFF2-40B4-BE49-F238E27FC236}">
                <a16:creationId xmlns:a16="http://schemas.microsoft.com/office/drawing/2014/main" id="{33C4A5DF-ADAB-4021-8FA5-557901094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FB5D4-60AF-4515-9A00-E88766495A4B}"/>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78047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C016-6418-474F-8F9A-4D68728DF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C9CE0-5613-4A21-A5EB-7B3BB1E4C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05C5D0-7A49-47A6-B0FE-F2580B8785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B7A60-A1C2-4D3B-8E17-DFCEB839B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47CA9-DF31-4017-BDDD-E17A9A993C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65E6F-3579-4219-A21E-1CCF2EA771E4}"/>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8" name="Footer Placeholder 7">
            <a:extLst>
              <a:ext uri="{FF2B5EF4-FFF2-40B4-BE49-F238E27FC236}">
                <a16:creationId xmlns:a16="http://schemas.microsoft.com/office/drawing/2014/main" id="{611DDD49-484E-4C49-A628-CB2E28FBC8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28C78-94C3-45D4-B336-59324DF368DA}"/>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88055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533A-C04E-4350-B4F5-E386FC1761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0A9271-7BA1-4E66-8F75-C9F5D4E0AC3B}"/>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4" name="Footer Placeholder 3">
            <a:extLst>
              <a:ext uri="{FF2B5EF4-FFF2-40B4-BE49-F238E27FC236}">
                <a16:creationId xmlns:a16="http://schemas.microsoft.com/office/drawing/2014/main" id="{3536EC27-5B70-4D5F-9A49-3260F51D53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456E2F-09D7-413E-AA30-7CE278D8DB7E}"/>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16134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A0172-2FC5-44F4-A814-51B3D08B0D25}"/>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3" name="Footer Placeholder 2">
            <a:extLst>
              <a:ext uri="{FF2B5EF4-FFF2-40B4-BE49-F238E27FC236}">
                <a16:creationId xmlns:a16="http://schemas.microsoft.com/office/drawing/2014/main" id="{59C71574-6BAB-48A4-A8CB-9448998303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9B01B-2A78-4630-83AA-CAB936CC27B1}"/>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92122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14A7-DEB5-4A66-BD3E-0E72E16B3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EBF3C-9803-42C4-B6DF-8DE9DB531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2F227-3640-469F-9247-ECE7CA739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CAF97E-54BB-4644-8BDF-DD97C8D5BD9B}"/>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6" name="Footer Placeholder 5">
            <a:extLst>
              <a:ext uri="{FF2B5EF4-FFF2-40B4-BE49-F238E27FC236}">
                <a16:creationId xmlns:a16="http://schemas.microsoft.com/office/drawing/2014/main" id="{55F83586-2677-431B-BDB2-FD2B3B812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F48B-47BD-4138-A5D6-4565F50CE89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2129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9731-1AE5-4D3E-B587-64B19437E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9F50DD-9D83-4072-A0B2-E5B070D84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9C13B-5A8A-4B4D-A2E9-04515CE85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FE6D1A-61A4-4D1B-B9B5-41D10A1BFB7C}"/>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6" name="Footer Placeholder 5">
            <a:extLst>
              <a:ext uri="{FF2B5EF4-FFF2-40B4-BE49-F238E27FC236}">
                <a16:creationId xmlns:a16="http://schemas.microsoft.com/office/drawing/2014/main" id="{21636E53-A167-4A3D-9A12-5BE61B9C6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ABDD8-6214-43A4-835F-E7FDEF471B5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525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3A5C1-5739-4EFA-949A-F0B3669A0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DE9D6-8692-43C7-916E-7BBE1D6EF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1E629-A56C-4C34-AE9F-16578DC87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EE1FB4AF-E0F7-4E6D-8BDB-D57EFD29D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82B6C-3F7C-43F2-8739-561C234EA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9528-07AC-43B4-A9E6-383C1637F765}" type="slidenum">
              <a:rPr lang="en-US" smtClean="0"/>
              <a:t>‹#›</a:t>
            </a:fld>
            <a:endParaRPr lang="en-US"/>
          </a:p>
        </p:txBody>
      </p:sp>
    </p:spTree>
    <p:extLst>
      <p:ext uri="{BB962C8B-B14F-4D97-AF65-F5344CB8AC3E}">
        <p14:creationId xmlns:p14="http://schemas.microsoft.com/office/powerpoint/2010/main" val="382925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0"/>
            <a:ext cx="12258984" cy="6886101"/>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5" name="Oval 4">
            <a:extLst>
              <a:ext uri="{FF2B5EF4-FFF2-40B4-BE49-F238E27FC236}">
                <a16:creationId xmlns:a16="http://schemas.microsoft.com/office/drawing/2014/main" id="{BAAFC3A4-F82E-F610-8876-DAB018779E7F}"/>
              </a:ext>
            </a:extLst>
          </p:cNvPr>
          <p:cNvSpPr/>
          <p:nvPr/>
        </p:nvSpPr>
        <p:spPr>
          <a:xfrm>
            <a:off x="10095722" y="415244"/>
            <a:ext cx="1688841" cy="900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Session-2</a:t>
            </a:r>
            <a:endParaRPr lang="en-IN" dirty="0"/>
          </a:p>
        </p:txBody>
      </p:sp>
      <p:sp>
        <p:nvSpPr>
          <p:cNvPr id="7" name="TextBox 6">
            <a:extLst>
              <a:ext uri="{FF2B5EF4-FFF2-40B4-BE49-F238E27FC236}">
                <a16:creationId xmlns:a16="http://schemas.microsoft.com/office/drawing/2014/main" id="{CC356307-59CF-4148-E8E6-61E420D9D32E}"/>
              </a:ext>
            </a:extLst>
          </p:cNvPr>
          <p:cNvSpPr txBox="1"/>
          <p:nvPr/>
        </p:nvSpPr>
        <p:spPr>
          <a:xfrm>
            <a:off x="802433" y="968594"/>
            <a:ext cx="8735106" cy="523220"/>
          </a:xfrm>
          <a:prstGeom prst="rect">
            <a:avLst/>
          </a:prstGeom>
          <a:noFill/>
        </p:spPr>
        <p:txBody>
          <a:bodyPr wrap="square">
            <a:spAutoFit/>
          </a:bodyPr>
          <a:lstStyle/>
          <a:p>
            <a:pPr algn="ctr"/>
            <a:r>
              <a:rPr lang="en-US" sz="2800" b="1" dirty="0"/>
              <a:t>Corporate Banking Facilities and other Financing Forms</a:t>
            </a:r>
            <a:endParaRPr lang="en-IN" sz="2800" b="1" dirty="0"/>
          </a:p>
        </p:txBody>
      </p:sp>
      <p:pic>
        <p:nvPicPr>
          <p:cNvPr id="2" name="Picture 2" descr="Corporate Banking | Current Needs &amp; Services in Demand">
            <a:extLst>
              <a:ext uri="{FF2B5EF4-FFF2-40B4-BE49-F238E27FC236}">
                <a16:creationId xmlns:a16="http://schemas.microsoft.com/office/drawing/2014/main" id="{2BF727DF-207F-847B-D81A-F8F72085A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3" y="1850304"/>
            <a:ext cx="6497786" cy="343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8194" name="Picture 2" descr="What Is Inventory Financing? How It Works &amp; How to Get It | Finder">
            <a:extLst>
              <a:ext uri="{FF2B5EF4-FFF2-40B4-BE49-F238E27FC236}">
                <a16:creationId xmlns:a16="http://schemas.microsoft.com/office/drawing/2014/main" id="{2C9C8585-6D6B-4FFE-6479-BC61456DDC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45" y="809420"/>
            <a:ext cx="8742784" cy="492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5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3" name="TextBox 2">
            <a:extLst>
              <a:ext uri="{FF2B5EF4-FFF2-40B4-BE49-F238E27FC236}">
                <a16:creationId xmlns:a16="http://schemas.microsoft.com/office/drawing/2014/main" id="{440374FB-83A2-A6DE-0C68-3ADC8FDC2AC1}"/>
              </a:ext>
            </a:extLst>
          </p:cNvPr>
          <p:cNvSpPr txBox="1"/>
          <p:nvPr/>
        </p:nvSpPr>
        <p:spPr>
          <a:xfrm>
            <a:off x="1810139" y="1352939"/>
            <a:ext cx="7343191" cy="1754326"/>
          </a:xfrm>
          <a:prstGeom prst="rect">
            <a:avLst/>
          </a:prstGeom>
          <a:noFill/>
        </p:spPr>
        <p:txBody>
          <a:bodyPr wrap="square">
            <a:spAutoFit/>
          </a:bodyPr>
          <a:lstStyle/>
          <a:p>
            <a:r>
              <a:rPr lang="en-US" sz="1800" b="1" dirty="0"/>
              <a:t>Factoring</a:t>
            </a:r>
          </a:p>
          <a:p>
            <a:endParaRPr lang="en-US" dirty="0"/>
          </a:p>
          <a:p>
            <a:r>
              <a:rPr lang="en-US" sz="1800" dirty="0"/>
              <a:t>Factoring is a financial transaction and a type of debtor finance in which a business sells its accounts receivable to a third party at a discount. A business will sometimes factor its receivable assets to meet its present and immediate cash needs.</a:t>
            </a:r>
            <a:endParaRPr lang="en-IN" sz="1800" dirty="0"/>
          </a:p>
        </p:txBody>
      </p:sp>
    </p:spTree>
    <p:extLst>
      <p:ext uri="{BB962C8B-B14F-4D97-AF65-F5344CB8AC3E}">
        <p14:creationId xmlns:p14="http://schemas.microsoft.com/office/powerpoint/2010/main" val="89523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2" name="Picture 2" descr="Factoring">
            <a:extLst>
              <a:ext uri="{FF2B5EF4-FFF2-40B4-BE49-F238E27FC236}">
                <a16:creationId xmlns:a16="http://schemas.microsoft.com/office/drawing/2014/main" id="{CE56C2FE-21E9-C350-795E-484D7E6CC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698" y="1570443"/>
            <a:ext cx="10808640" cy="432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52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9218" name="Picture 2" descr="Supply Chain Financing gets the wrong sort of attention - Learn About  Logistics">
            <a:extLst>
              <a:ext uri="{FF2B5EF4-FFF2-40B4-BE49-F238E27FC236}">
                <a16:creationId xmlns:a16="http://schemas.microsoft.com/office/drawing/2014/main" id="{1E375979-801D-A29F-7449-1BC0993A9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8637" y="649598"/>
            <a:ext cx="7128587" cy="534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40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10242" name="Picture 2" descr="Working Capital Turnover Ratio Formula | Calculator (Excel Template)">
            <a:extLst>
              <a:ext uri="{FF2B5EF4-FFF2-40B4-BE49-F238E27FC236}">
                <a16:creationId xmlns:a16="http://schemas.microsoft.com/office/drawing/2014/main" id="{EA8C37D1-3D3D-997B-DF64-A154658327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678" y="958545"/>
            <a:ext cx="6628622" cy="425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2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Rectangle 2">
            <a:extLst>
              <a:ext uri="{FF2B5EF4-FFF2-40B4-BE49-F238E27FC236}">
                <a16:creationId xmlns:a16="http://schemas.microsoft.com/office/drawing/2014/main" id="{160F178B-C9C3-063C-093D-1A77DFF8DE61}"/>
              </a:ext>
            </a:extLst>
          </p:cNvPr>
          <p:cNvSpPr/>
          <p:nvPr/>
        </p:nvSpPr>
        <p:spPr>
          <a:xfrm>
            <a:off x="4280632" y="2967335"/>
            <a:ext cx="3630738"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p:txBody>
      </p:sp>
    </p:spTree>
    <p:extLst>
      <p:ext uri="{BB962C8B-B14F-4D97-AF65-F5344CB8AC3E}">
        <p14:creationId xmlns:p14="http://schemas.microsoft.com/office/powerpoint/2010/main" val="101492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1026" name="Picture 2" descr="Letter of Credit: What It Is, Examples, and How One Is Used">
            <a:extLst>
              <a:ext uri="{FF2B5EF4-FFF2-40B4-BE49-F238E27FC236}">
                <a16:creationId xmlns:a16="http://schemas.microsoft.com/office/drawing/2014/main" id="{93D00DC3-8AF4-998A-963E-403D68E5A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166" y="654444"/>
            <a:ext cx="8142895" cy="542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86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2050" name="Picture 2" descr="Letter of Credit (LC) - Meaning, Types, Features, Example">
            <a:extLst>
              <a:ext uri="{FF2B5EF4-FFF2-40B4-BE49-F238E27FC236}">
                <a16:creationId xmlns:a16="http://schemas.microsoft.com/office/drawing/2014/main" id="{DB6D770B-0848-CA03-78BD-D9DC3AEAA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396" y="1162947"/>
            <a:ext cx="7272629" cy="409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32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3074" name="Picture 2" descr="Types of Letter of Credit (LC) | eFinanceManagement">
            <a:extLst>
              <a:ext uri="{FF2B5EF4-FFF2-40B4-BE49-F238E27FC236}">
                <a16:creationId xmlns:a16="http://schemas.microsoft.com/office/drawing/2014/main" id="{C491C071-23D8-0546-A930-CF0D7749A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465" y="512828"/>
            <a:ext cx="6279502" cy="584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3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4098" name="Picture 2" descr="Advantages and Disadvantages of Letter of Credit - eFM">
            <a:extLst>
              <a:ext uri="{FF2B5EF4-FFF2-40B4-BE49-F238E27FC236}">
                <a16:creationId xmlns:a16="http://schemas.microsoft.com/office/drawing/2014/main" id="{71FC4CE6-1857-CE3B-BC52-02274A7E7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241" y="307626"/>
            <a:ext cx="6820677" cy="609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122" name="Picture 2" descr="Supply Chain Finance - What Is It, Vs Trade Finance">
            <a:extLst>
              <a:ext uri="{FF2B5EF4-FFF2-40B4-BE49-F238E27FC236}">
                <a16:creationId xmlns:a16="http://schemas.microsoft.com/office/drawing/2014/main" id="{A679679C-01C1-6BF6-A54F-B6EB5A5AA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166" y="1099380"/>
            <a:ext cx="7309847" cy="409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42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6146" name="Picture 2" descr="Inventory Financing: Definition, How It Works, Pros, and Cons">
            <a:extLst>
              <a:ext uri="{FF2B5EF4-FFF2-40B4-BE49-F238E27FC236}">
                <a16:creationId xmlns:a16="http://schemas.microsoft.com/office/drawing/2014/main" id="{A456A131-B485-FA88-56D9-59DFBBFE7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166" y="654444"/>
            <a:ext cx="7956283" cy="530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2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7170" name="Picture 2" descr="What Is Inventory Financing and How Can It Benefit My Business Growth? -  The RangeMe Blog">
            <a:extLst>
              <a:ext uri="{FF2B5EF4-FFF2-40B4-BE49-F238E27FC236}">
                <a16:creationId xmlns:a16="http://schemas.microsoft.com/office/drawing/2014/main" id="{2626860D-6E0D-81A8-7ECD-D29045050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216" y="1288788"/>
            <a:ext cx="7109927" cy="44650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8AD23E-E22D-E2EE-13FD-FEE3C4B8FDA0}"/>
              </a:ext>
            </a:extLst>
          </p:cNvPr>
          <p:cNvSpPr txBox="1"/>
          <p:nvPr/>
        </p:nvSpPr>
        <p:spPr>
          <a:xfrm>
            <a:off x="2883159" y="270588"/>
            <a:ext cx="5943600" cy="461665"/>
          </a:xfrm>
          <a:prstGeom prst="rect">
            <a:avLst/>
          </a:prstGeom>
          <a:noFill/>
        </p:spPr>
        <p:txBody>
          <a:bodyPr wrap="square" rtlCol="0">
            <a:spAutoFit/>
          </a:bodyPr>
          <a:lstStyle/>
          <a:p>
            <a:pPr algn="ctr"/>
            <a:r>
              <a:rPr lang="en-US" sz="2400" b="1" dirty="0"/>
              <a:t>Process of Inventory Financing</a:t>
            </a:r>
            <a:endParaRPr lang="en-IN" sz="2400" b="1" dirty="0"/>
          </a:p>
        </p:txBody>
      </p:sp>
    </p:spTree>
    <p:extLst>
      <p:ext uri="{BB962C8B-B14F-4D97-AF65-F5344CB8AC3E}">
        <p14:creationId xmlns:p14="http://schemas.microsoft.com/office/powerpoint/2010/main" val="3241103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3" name="TextBox 2">
            <a:extLst>
              <a:ext uri="{FF2B5EF4-FFF2-40B4-BE49-F238E27FC236}">
                <a16:creationId xmlns:a16="http://schemas.microsoft.com/office/drawing/2014/main" id="{8800BCBE-4C33-CFC7-ACB8-428FD186EFE4}"/>
              </a:ext>
            </a:extLst>
          </p:cNvPr>
          <p:cNvSpPr txBox="1"/>
          <p:nvPr/>
        </p:nvSpPr>
        <p:spPr>
          <a:xfrm>
            <a:off x="1934166" y="1632857"/>
            <a:ext cx="7219164" cy="3416320"/>
          </a:xfrm>
          <a:prstGeom prst="rect">
            <a:avLst/>
          </a:prstGeom>
          <a:noFill/>
        </p:spPr>
        <p:txBody>
          <a:bodyPr wrap="square">
            <a:spAutoFit/>
          </a:bodyPr>
          <a:lstStyle/>
          <a:p>
            <a:r>
              <a:rPr lang="en-US" b="1" dirty="0"/>
              <a:t>Example of Supply Chain Finance</a:t>
            </a:r>
            <a:endParaRPr lang="en-US" sz="1800" b="1" dirty="0"/>
          </a:p>
          <a:p>
            <a:endParaRPr lang="en-US" dirty="0"/>
          </a:p>
          <a:p>
            <a:r>
              <a:rPr lang="en-US" sz="1800" dirty="0"/>
              <a:t>A typical extended payables transaction works as follows: Let’s say the buyer, Company ABC, purchases goods from the seller, Supplier XYZ. Under traditional circumstances, Supplier XYZ ships the goods, then submits an invoice to Company ABC, which approves the payment on standard credit terms of 30 days. But if Supplier XYZ is in dire need of cash, it may request immediate payment, at a discount, from Company ABC's affiliated financial institution. If this is granted, that financial institution issues payment to Supplier XYZ, and in turn, extends the payment period for Company ABC, for an additional further 30 days, for a total credit term of 60 days, rather than the 30 days mandated by Supplier XYZ.</a:t>
            </a:r>
            <a:endParaRPr lang="en-IN" sz="1800" dirty="0"/>
          </a:p>
        </p:txBody>
      </p:sp>
    </p:spTree>
    <p:extLst>
      <p:ext uri="{BB962C8B-B14F-4D97-AF65-F5344CB8AC3E}">
        <p14:creationId xmlns:p14="http://schemas.microsoft.com/office/powerpoint/2010/main" val="222196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996</TotalTime>
  <Words>200</Words>
  <Application>Microsoft Office PowerPoint</Application>
  <PresentationFormat>Widescreen</PresentationFormat>
  <Paragraphs>10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Hiren Bhanushali</dc:creator>
  <cp:lastModifiedBy>Aditya Gadge</cp:lastModifiedBy>
  <cp:revision>40</cp:revision>
  <dcterms:created xsi:type="dcterms:W3CDTF">2022-11-11T08:27:28Z</dcterms:created>
  <dcterms:modified xsi:type="dcterms:W3CDTF">2023-07-08T05:01:35Z</dcterms:modified>
</cp:coreProperties>
</file>