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354" r:id="rId4"/>
    <p:sldId id="332" r:id="rId5"/>
    <p:sldId id="351" r:id="rId6"/>
    <p:sldId id="352" r:id="rId7"/>
    <p:sldId id="353" r:id="rId8"/>
    <p:sldId id="355" r:id="rId9"/>
    <p:sldId id="356" r:id="rId10"/>
    <p:sldId id="357" r:id="rId11"/>
    <p:sldId id="358" r:id="rId12"/>
    <p:sldId id="359" r:id="rId13"/>
    <p:sldId id="360" r:id="rId14"/>
    <p:sldId id="361" r:id="rId15"/>
    <p:sldId id="362" r:id="rId16"/>
    <p:sldId id="363" r:id="rId17"/>
    <p:sldId id="364" r:id="rId18"/>
    <p:sldId id="366" r:id="rId19"/>
    <p:sldId id="3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30E"/>
    <a:srgbClr val="9F75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EDCED-9AF0-4396-BE8D-D3576CEBC003}" v="40" dt="2023-07-06T19:08:40.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22" autoAdjust="0"/>
    <p:restoredTop sz="94660"/>
  </p:normalViewPr>
  <p:slideViewPr>
    <p:cSldViewPr snapToGrid="0">
      <p:cViewPr varScale="1">
        <p:scale>
          <a:sx n="82" d="100"/>
          <a:sy n="82" d="100"/>
        </p:scale>
        <p:origin x="5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9FAC-E396-46F6-A23E-683DD62F06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8ED5EA-1749-4243-9F1F-EAB67C947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7053B-415C-4DF9-9572-6B48899761DA}"/>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5" name="Footer Placeholder 4">
            <a:extLst>
              <a:ext uri="{FF2B5EF4-FFF2-40B4-BE49-F238E27FC236}">
                <a16:creationId xmlns:a16="http://schemas.microsoft.com/office/drawing/2014/main" id="{417D5515-9B3B-451E-9475-8A4482880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6673E-A62B-48BB-86E4-B96374583433}"/>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10839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942D-5C60-4D01-8B02-27FD2CAFD8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DD17E5-BCE7-47C2-92DD-2FD8D9F661D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786F3-33EA-4035-B9A8-C7ED1FF7CFAD}"/>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5" name="Footer Placeholder 4">
            <a:extLst>
              <a:ext uri="{FF2B5EF4-FFF2-40B4-BE49-F238E27FC236}">
                <a16:creationId xmlns:a16="http://schemas.microsoft.com/office/drawing/2014/main" id="{8435C2E1-A509-4143-AA3F-D82B63516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8801-9F02-4921-B11C-71080523C44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53882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DB19F7-3278-47E2-ABC2-4A040F2227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8E75A9-71E9-4EDB-A263-62735F992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53725-DD3D-44C0-B945-16AA2B4E7BF4}"/>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5" name="Footer Placeholder 4">
            <a:extLst>
              <a:ext uri="{FF2B5EF4-FFF2-40B4-BE49-F238E27FC236}">
                <a16:creationId xmlns:a16="http://schemas.microsoft.com/office/drawing/2014/main" id="{9D0D169C-4C8A-45F8-B0BA-623D57C06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3C75A-AF27-41F3-B8C3-CD6DA9B6EC6D}"/>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669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8535-67D5-4A0F-897B-EB8609AD5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34505-19B0-40F3-A36B-C7714C1E0C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67E22-6627-4CBB-8908-4E35D2B9468B}"/>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5" name="Footer Placeholder 4">
            <a:extLst>
              <a:ext uri="{FF2B5EF4-FFF2-40B4-BE49-F238E27FC236}">
                <a16:creationId xmlns:a16="http://schemas.microsoft.com/office/drawing/2014/main" id="{A03DF0A1-CEF6-405D-A425-BF24A88E9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FF6CF-8EE1-4221-BF35-87099DF042A6}"/>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9473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9CD4-2768-4142-89F1-C34AD79F9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69E455-E027-4F8A-A57F-0A5900A198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C28A6F-1048-4275-A002-6B665F8B35CB}"/>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5" name="Footer Placeholder 4">
            <a:extLst>
              <a:ext uri="{FF2B5EF4-FFF2-40B4-BE49-F238E27FC236}">
                <a16:creationId xmlns:a16="http://schemas.microsoft.com/office/drawing/2014/main" id="{F60CEDC6-1EC4-4401-ADAF-36FB72B1B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1C7CA-06F4-4085-BB6D-1EC80D3AE199}"/>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353877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3AEDA-D781-4F15-BF80-3832B6A9EF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18A87-66C8-4086-8757-D1F85D7C0E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5C546A-10B9-4F5E-B37D-3D854C691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3ABFD-645B-4F09-A80B-44C3EAB9AFA4}"/>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6" name="Footer Placeholder 5">
            <a:extLst>
              <a:ext uri="{FF2B5EF4-FFF2-40B4-BE49-F238E27FC236}">
                <a16:creationId xmlns:a16="http://schemas.microsoft.com/office/drawing/2014/main" id="{33C4A5DF-ADAB-4021-8FA5-557901094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FB5D4-60AF-4515-9A00-E88766495A4B}"/>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780474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C016-6418-474F-8F9A-4D68728DF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C9CE0-5613-4A21-A5EB-7B3BB1E4C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05C5D0-7A49-47A6-B0FE-F2580B8785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B7A60-A1C2-4D3B-8E17-DFCEB839B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C47CA9-DF31-4017-BDDD-E17A9A993C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65E6F-3579-4219-A21E-1CCF2EA771E4}"/>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8" name="Footer Placeholder 7">
            <a:extLst>
              <a:ext uri="{FF2B5EF4-FFF2-40B4-BE49-F238E27FC236}">
                <a16:creationId xmlns:a16="http://schemas.microsoft.com/office/drawing/2014/main" id="{611DDD49-484E-4C49-A628-CB2E28FBC8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828C78-94C3-45D4-B336-59324DF368DA}"/>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88055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533A-C04E-4350-B4F5-E386FC1761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0A9271-7BA1-4E66-8F75-C9F5D4E0AC3B}"/>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4" name="Footer Placeholder 3">
            <a:extLst>
              <a:ext uri="{FF2B5EF4-FFF2-40B4-BE49-F238E27FC236}">
                <a16:creationId xmlns:a16="http://schemas.microsoft.com/office/drawing/2014/main" id="{3536EC27-5B70-4D5F-9A49-3260F51D53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456E2F-09D7-413E-AA30-7CE278D8DB7E}"/>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16134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A0172-2FC5-44F4-A814-51B3D08B0D25}"/>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3" name="Footer Placeholder 2">
            <a:extLst>
              <a:ext uri="{FF2B5EF4-FFF2-40B4-BE49-F238E27FC236}">
                <a16:creationId xmlns:a16="http://schemas.microsoft.com/office/drawing/2014/main" id="{59C71574-6BAB-48A4-A8CB-9448998303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09B01B-2A78-4630-83AA-CAB936CC27B1}"/>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92122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14A7-DEB5-4A66-BD3E-0E72E16B3B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EEBF3C-9803-42C4-B6DF-8DE9DB531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2F227-3640-469F-9247-ECE7CA7392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AF97E-54BB-4644-8BDF-DD97C8D5BD9B}"/>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6" name="Footer Placeholder 5">
            <a:extLst>
              <a:ext uri="{FF2B5EF4-FFF2-40B4-BE49-F238E27FC236}">
                <a16:creationId xmlns:a16="http://schemas.microsoft.com/office/drawing/2014/main" id="{55F83586-2677-431B-BDB2-FD2B3B8123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F48B-47BD-4138-A5D6-4565F50CE89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21295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E9731-1AE5-4D3E-B587-64B19437E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9F50DD-9D83-4072-A0B2-E5B070D84B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69C13B-5A8A-4B4D-A2E9-04515CE85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FE6D1A-61A4-4D1B-B9B5-41D10A1BFB7C}"/>
              </a:ext>
            </a:extLst>
          </p:cNvPr>
          <p:cNvSpPr>
            <a:spLocks noGrp="1"/>
          </p:cNvSpPr>
          <p:nvPr>
            <p:ph type="dt" sz="half" idx="10"/>
          </p:nvPr>
        </p:nvSpPr>
        <p:spPr/>
        <p:txBody>
          <a:bodyPr/>
          <a:lstStyle/>
          <a:p>
            <a:fld id="{329B78C6-1089-40E6-8660-16B9159619FF}" type="datetimeFigureOut">
              <a:rPr lang="en-US" smtClean="0"/>
              <a:t>7/9/2023</a:t>
            </a:fld>
            <a:endParaRPr lang="en-US"/>
          </a:p>
        </p:txBody>
      </p:sp>
      <p:sp>
        <p:nvSpPr>
          <p:cNvPr id="6" name="Footer Placeholder 5">
            <a:extLst>
              <a:ext uri="{FF2B5EF4-FFF2-40B4-BE49-F238E27FC236}">
                <a16:creationId xmlns:a16="http://schemas.microsoft.com/office/drawing/2014/main" id="{21636E53-A167-4A3D-9A12-5BE61B9C69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ABDD8-6214-43A4-835F-E7FDEF471B5C}"/>
              </a:ext>
            </a:extLst>
          </p:cNvPr>
          <p:cNvSpPr>
            <a:spLocks noGrp="1"/>
          </p:cNvSpPr>
          <p:nvPr>
            <p:ph type="sldNum" sz="quarter" idx="12"/>
          </p:nvPr>
        </p:nvSpPr>
        <p:spPr/>
        <p:txBody>
          <a:bodyPr/>
          <a:lstStyle/>
          <a:p>
            <a:fld id="{12369528-07AC-43B4-A9E6-383C1637F765}" type="slidenum">
              <a:rPr lang="en-US" smtClean="0"/>
              <a:t>‹#›</a:t>
            </a:fld>
            <a:endParaRPr lang="en-US"/>
          </a:p>
        </p:txBody>
      </p:sp>
    </p:spTree>
    <p:extLst>
      <p:ext uri="{BB962C8B-B14F-4D97-AF65-F5344CB8AC3E}">
        <p14:creationId xmlns:p14="http://schemas.microsoft.com/office/powerpoint/2010/main" val="23525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3A5C1-5739-4EFA-949A-F0B3669A0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FDE9D6-8692-43C7-916E-7BBE1D6EF8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1E629-A56C-4C34-AE9F-16578DC87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B78C6-1089-40E6-8660-16B9159619FF}" type="datetimeFigureOut">
              <a:rPr lang="en-US" smtClean="0"/>
              <a:t>7/9/2023</a:t>
            </a:fld>
            <a:endParaRPr lang="en-US"/>
          </a:p>
        </p:txBody>
      </p:sp>
      <p:sp>
        <p:nvSpPr>
          <p:cNvPr id="5" name="Footer Placeholder 4">
            <a:extLst>
              <a:ext uri="{FF2B5EF4-FFF2-40B4-BE49-F238E27FC236}">
                <a16:creationId xmlns:a16="http://schemas.microsoft.com/office/drawing/2014/main" id="{EE1FB4AF-E0F7-4E6D-8BDB-D57EFD29D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082B6C-3F7C-43F2-8739-561C234EA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69528-07AC-43B4-A9E6-383C1637F765}" type="slidenum">
              <a:rPr lang="en-US" smtClean="0"/>
              <a:t>‹#›</a:t>
            </a:fld>
            <a:endParaRPr lang="en-US"/>
          </a:p>
        </p:txBody>
      </p:sp>
    </p:spTree>
    <p:extLst>
      <p:ext uri="{BB962C8B-B14F-4D97-AF65-F5344CB8AC3E}">
        <p14:creationId xmlns:p14="http://schemas.microsoft.com/office/powerpoint/2010/main" val="3829254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0"/>
            <a:ext cx="12258984" cy="6886101"/>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sp>
        <p:nvSpPr>
          <p:cNvPr id="7" name="TextBox 6">
            <a:extLst>
              <a:ext uri="{FF2B5EF4-FFF2-40B4-BE49-F238E27FC236}">
                <a16:creationId xmlns:a16="http://schemas.microsoft.com/office/drawing/2014/main" id="{CC356307-59CF-4148-E8E6-61E420D9D32E}"/>
              </a:ext>
            </a:extLst>
          </p:cNvPr>
          <p:cNvSpPr txBox="1"/>
          <p:nvPr/>
        </p:nvSpPr>
        <p:spPr>
          <a:xfrm>
            <a:off x="802433" y="968594"/>
            <a:ext cx="8735106" cy="523220"/>
          </a:xfrm>
          <a:prstGeom prst="rect">
            <a:avLst/>
          </a:prstGeom>
          <a:noFill/>
        </p:spPr>
        <p:txBody>
          <a:bodyPr wrap="square">
            <a:spAutoFit/>
          </a:bodyPr>
          <a:lstStyle/>
          <a:p>
            <a:pPr algn="ctr"/>
            <a:r>
              <a:rPr lang="en-US" sz="2800" b="1" dirty="0"/>
              <a:t>INSOLVENCY &amp; REVIVAL</a:t>
            </a:r>
            <a:endParaRPr lang="en-IN" sz="2800" b="1" dirty="0"/>
          </a:p>
        </p:txBody>
      </p:sp>
      <p:pic>
        <p:nvPicPr>
          <p:cNvPr id="1026" name="Picture 2" descr="Ten recent Judgments on Insolvency and Bankruptcy Code, 2016">
            <a:extLst>
              <a:ext uri="{FF2B5EF4-FFF2-40B4-BE49-F238E27FC236}">
                <a16:creationId xmlns:a16="http://schemas.microsoft.com/office/drawing/2014/main" id="{14A1A8DA-03DA-9AFA-94E6-9D19F119C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639" y="1709737"/>
            <a:ext cx="571500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6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F207B4E2-6D6F-3063-5C7B-99183142949C}"/>
              </a:ext>
            </a:extLst>
          </p:cNvPr>
          <p:cNvSpPr txBox="1"/>
          <p:nvPr/>
        </p:nvSpPr>
        <p:spPr>
          <a:xfrm>
            <a:off x="1847461" y="1417776"/>
            <a:ext cx="8434874" cy="3495637"/>
          </a:xfrm>
          <a:prstGeom prst="rect">
            <a:avLst/>
          </a:prstGeom>
          <a:noFill/>
        </p:spPr>
        <p:txBody>
          <a:bodyPr wrap="square">
            <a:spAutoFit/>
          </a:bodyPr>
          <a:lstStyle/>
          <a:p>
            <a:pPr lvl="0">
              <a:lnSpc>
                <a:spcPct val="107000"/>
              </a:lnSpc>
              <a:spcAft>
                <a:spcPts val="0"/>
              </a:spcAft>
            </a:pPr>
            <a:r>
              <a:rPr lang="en-IN" sz="2000" b="1" dirty="0">
                <a:effectLst/>
                <a:latin typeface="Arial" panose="020B0604020202020204" pitchFamily="34" charset="0"/>
                <a:ea typeface="Calibri" panose="020F0502020204030204" pitchFamily="34" charset="0"/>
                <a:cs typeface="Arial" panose="020B0604020202020204" pitchFamily="34" charset="0"/>
              </a:rPr>
              <a:t>Cases ideal for IBC, 2016</a:t>
            </a:r>
          </a:p>
          <a:p>
            <a:pPr marL="342900" lvl="0" indent="-342900">
              <a:lnSpc>
                <a:spcPct val="107000"/>
              </a:lnSpc>
              <a:spcAft>
                <a:spcPts val="0"/>
              </a:spcAft>
              <a:buFont typeface="Symbol" panose="05050102010706020507" pitchFamily="18" charset="2"/>
              <a:buChar char=""/>
            </a:pPr>
            <a:endParaRPr lang="en-IN"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IN" sz="2000" dirty="0">
                <a:effectLst/>
                <a:latin typeface="Arial" panose="020B0604020202020204" pitchFamily="34" charset="0"/>
                <a:ea typeface="Calibri" panose="020F0502020204030204" pitchFamily="34" charset="0"/>
                <a:cs typeface="Arial" panose="020B0604020202020204" pitchFamily="34" charset="0"/>
              </a:rPr>
              <a:t>When account has become irregular and Bank is of the view that borrower is taking matter casually</a:t>
            </a:r>
          </a:p>
          <a:p>
            <a:pPr marL="342900" lvl="0" indent="-342900">
              <a:lnSpc>
                <a:spcPct val="107000"/>
              </a:lnSpc>
              <a:spcAft>
                <a:spcPts val="0"/>
              </a:spcAft>
              <a:buFont typeface="Symbol" panose="05050102010706020507" pitchFamily="18" charset="2"/>
              <a:buChar char=""/>
            </a:pPr>
            <a:r>
              <a:rPr lang="en-IN" sz="2000" dirty="0">
                <a:effectLst/>
                <a:latin typeface="Arial" panose="020B0604020202020204" pitchFamily="34" charset="0"/>
                <a:ea typeface="Calibri" panose="020F0502020204030204" pitchFamily="34" charset="0"/>
                <a:cs typeface="Arial" panose="020B0604020202020204" pitchFamily="34" charset="0"/>
              </a:rPr>
              <a:t>When there are multiple lenders and</a:t>
            </a:r>
          </a:p>
          <a:p>
            <a:pPr marL="800100" lvl="1" indent="-342900">
              <a:lnSpc>
                <a:spcPct val="107000"/>
              </a:lnSpc>
              <a:spcAft>
                <a:spcPts val="0"/>
              </a:spcAft>
              <a:buFont typeface="+mj-lt"/>
              <a:buAutoNum type="romanLcParenBoth"/>
            </a:pPr>
            <a:r>
              <a:rPr lang="en-IN" dirty="0">
                <a:effectLst/>
                <a:latin typeface="Arial" panose="020B0604020202020204" pitchFamily="34" charset="0"/>
                <a:ea typeface="Calibri" panose="020F0502020204030204" pitchFamily="34" charset="0"/>
                <a:cs typeface="Arial" panose="020B0604020202020204" pitchFamily="34" charset="0"/>
              </a:rPr>
              <a:t>Client is keeping account of a few lenders regular but others irregular</a:t>
            </a:r>
          </a:p>
          <a:p>
            <a:pPr marL="800100" lvl="1" indent="-342900">
              <a:lnSpc>
                <a:spcPct val="107000"/>
              </a:lnSpc>
              <a:spcAft>
                <a:spcPts val="0"/>
              </a:spcAft>
              <a:buFont typeface="+mj-lt"/>
              <a:buAutoNum type="romanLcParenBoth"/>
            </a:pPr>
            <a:r>
              <a:rPr lang="en-IN" dirty="0">
                <a:effectLst/>
                <a:latin typeface="Arial" panose="020B0604020202020204" pitchFamily="34" charset="0"/>
                <a:ea typeface="Calibri" panose="020F0502020204030204" pitchFamily="34" charset="0"/>
                <a:cs typeface="Arial" panose="020B0604020202020204" pitchFamily="34" charset="0"/>
              </a:rPr>
              <a:t>When lenders are not able to reach consensus quickly</a:t>
            </a:r>
          </a:p>
          <a:p>
            <a:pPr marL="800100" lvl="1" indent="-342900">
              <a:lnSpc>
                <a:spcPct val="107000"/>
              </a:lnSpc>
              <a:spcAft>
                <a:spcPts val="0"/>
              </a:spcAft>
              <a:buFont typeface="+mj-lt"/>
              <a:buAutoNum type="romanLcParenBoth"/>
            </a:pPr>
            <a:r>
              <a:rPr lang="en-IN" dirty="0">
                <a:effectLst/>
                <a:latin typeface="Arial" panose="020B0604020202020204" pitchFamily="34" charset="0"/>
                <a:ea typeface="Calibri" panose="020F0502020204030204" pitchFamily="34" charset="0"/>
                <a:cs typeface="Arial" panose="020B0604020202020204" pitchFamily="34" charset="0"/>
              </a:rPr>
              <a:t>When certain lenders with senior debt (1st charge holders) or other privileges are dominant and unfair to junior debt (unsecured or 2nd charge holders)</a:t>
            </a:r>
          </a:p>
          <a:p>
            <a:pPr marL="800100" lvl="1" indent="-342900">
              <a:lnSpc>
                <a:spcPct val="107000"/>
              </a:lnSpc>
              <a:spcAft>
                <a:spcPts val="0"/>
              </a:spcAft>
              <a:buFont typeface="+mj-lt"/>
              <a:buAutoNum type="romanLcParenBoth"/>
            </a:pPr>
            <a:r>
              <a:rPr lang="en-IN" dirty="0">
                <a:effectLst/>
                <a:latin typeface="Arial" panose="020B0604020202020204" pitchFamily="34" charset="0"/>
                <a:ea typeface="Calibri" panose="020F0502020204030204" pitchFamily="34" charset="0"/>
                <a:cs typeface="Arial" panose="020B0604020202020204" pitchFamily="34" charset="0"/>
              </a:rPr>
              <a:t>TRA mechanism is not benefitting some lenders in just manner.</a:t>
            </a:r>
          </a:p>
        </p:txBody>
      </p:sp>
    </p:spTree>
    <p:extLst>
      <p:ext uri="{BB962C8B-B14F-4D97-AF65-F5344CB8AC3E}">
        <p14:creationId xmlns:p14="http://schemas.microsoft.com/office/powerpoint/2010/main" val="352824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6ED06264-1600-C0B4-0CDA-68EC6A0DEBA5}"/>
              </a:ext>
            </a:extLst>
          </p:cNvPr>
          <p:cNvSpPr txBox="1"/>
          <p:nvPr/>
        </p:nvSpPr>
        <p:spPr>
          <a:xfrm>
            <a:off x="1707502" y="1615395"/>
            <a:ext cx="7445828" cy="3330848"/>
          </a:xfrm>
          <a:prstGeom prst="rect">
            <a:avLst/>
          </a:prstGeom>
          <a:noFill/>
        </p:spPr>
        <p:txBody>
          <a:bodyPr wrap="square">
            <a:spAutoFit/>
          </a:bodyPr>
          <a:lstStyle/>
          <a:p>
            <a:pPr lvl="0">
              <a:lnSpc>
                <a:spcPct val="107000"/>
              </a:lnSpc>
              <a:spcAft>
                <a:spcPts val="0"/>
              </a:spcAft>
            </a:pPr>
            <a:r>
              <a:rPr lang="en-IN" sz="1800" b="1" dirty="0">
                <a:effectLst/>
                <a:latin typeface="Arial" panose="020B0604020202020204" pitchFamily="34" charset="0"/>
                <a:ea typeface="Calibri" panose="020F0502020204030204" pitchFamily="34" charset="0"/>
                <a:cs typeface="Arial" panose="020B0604020202020204" pitchFamily="34" charset="0"/>
              </a:rPr>
              <a:t>Cases ideal for IBC 2016….continued….</a:t>
            </a:r>
          </a:p>
          <a:p>
            <a:pPr marL="342900" lvl="0" indent="-342900">
              <a:lnSpc>
                <a:spcPct val="107000"/>
              </a:lnSpc>
              <a:spcAft>
                <a:spcPts val="0"/>
              </a:spcAft>
              <a:buFont typeface="Symbol" panose="05050102010706020507" pitchFamily="18" charset="2"/>
              <a:buChar char=""/>
            </a:pPr>
            <a:endParaRPr lang="en-IN"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Arial" panose="020B0604020202020204" pitchFamily="34" charset="0"/>
              </a:rPr>
              <a:t>When security coverage is low or very difficult to realise.</a:t>
            </a:r>
          </a:p>
          <a:p>
            <a:pPr marL="342900" lvl="0" indent="-342900">
              <a:lnSpc>
                <a:spcPct val="107000"/>
              </a:lnSpc>
              <a:spcAft>
                <a:spcPts val="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Arial" panose="020B0604020202020204" pitchFamily="34" charset="0"/>
              </a:rPr>
              <a:t>When lenders apprehend that the account is likely to go bad and borrower can siphon away funds or strip assets</a:t>
            </a:r>
          </a:p>
          <a:p>
            <a:pPr marL="342900" lvl="0" indent="-342900">
              <a:lnSpc>
                <a:spcPct val="107000"/>
              </a:lnSpc>
              <a:spcAft>
                <a:spcPts val="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Arial" panose="020B0604020202020204" pitchFamily="34" charset="0"/>
              </a:rPr>
              <a:t>Cases where SARFAESI or RDDB can not be applied, but still the account is showing signs of stress and needs resolution within legal framework</a:t>
            </a:r>
          </a:p>
          <a:p>
            <a:pPr marL="342900" lvl="0" indent="-342900">
              <a:lnSpc>
                <a:spcPct val="107000"/>
              </a:lnSpc>
              <a:spcAft>
                <a:spcPts val="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Arial" panose="020B0604020202020204" pitchFamily="34" charset="0"/>
              </a:rPr>
              <a:t>When lenders doubt about integrity and/or managerial capabilities of existing promoters</a:t>
            </a:r>
          </a:p>
          <a:p>
            <a:pPr marL="342900" lvl="0" indent="-342900">
              <a:lnSpc>
                <a:spcPct val="107000"/>
              </a:lnSpc>
              <a:spcAft>
                <a:spcPts val="80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Arial" panose="020B0604020202020204" pitchFamily="34" charset="0"/>
              </a:rPr>
              <a:t>When lenders expect genuine interest for change of management</a:t>
            </a:r>
          </a:p>
        </p:txBody>
      </p:sp>
    </p:spTree>
    <p:extLst>
      <p:ext uri="{BB962C8B-B14F-4D97-AF65-F5344CB8AC3E}">
        <p14:creationId xmlns:p14="http://schemas.microsoft.com/office/powerpoint/2010/main" val="190174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graphicFrame>
        <p:nvGraphicFramePr>
          <p:cNvPr id="7" name="Content Placeholder 3">
            <a:extLst>
              <a:ext uri="{FF2B5EF4-FFF2-40B4-BE49-F238E27FC236}">
                <a16:creationId xmlns:a16="http://schemas.microsoft.com/office/drawing/2014/main" id="{2583554D-D9A4-EA0C-8959-8B11ED50A0AC}"/>
              </a:ext>
            </a:extLst>
          </p:cNvPr>
          <p:cNvGraphicFramePr>
            <a:graphicFrameLocks/>
          </p:cNvGraphicFramePr>
          <p:nvPr>
            <p:extLst>
              <p:ext uri="{D42A27DB-BD31-4B8C-83A1-F6EECF244321}">
                <p14:modId xmlns:p14="http://schemas.microsoft.com/office/powerpoint/2010/main" val="4086696591"/>
              </p:ext>
            </p:extLst>
          </p:nvPr>
        </p:nvGraphicFramePr>
        <p:xfrm>
          <a:off x="3124200" y="1752600"/>
          <a:ext cx="6629400" cy="4510923"/>
        </p:xfrm>
        <a:graphic>
          <a:graphicData uri="http://schemas.openxmlformats.org/drawingml/2006/table">
            <a:tbl>
              <a:tblPr firstRow="1" firstCol="1" bandRow="1">
                <a:tableStyleId>{5C22544A-7EE6-4342-B048-85BDC9FD1C3A}</a:tableStyleId>
              </a:tblPr>
              <a:tblGrid>
                <a:gridCol w="2300365">
                  <a:extLst>
                    <a:ext uri="{9D8B030D-6E8A-4147-A177-3AD203B41FA5}">
                      <a16:colId xmlns:a16="http://schemas.microsoft.com/office/drawing/2014/main" val="2448920537"/>
                    </a:ext>
                  </a:extLst>
                </a:gridCol>
                <a:gridCol w="1539615">
                  <a:extLst>
                    <a:ext uri="{9D8B030D-6E8A-4147-A177-3AD203B41FA5}">
                      <a16:colId xmlns:a16="http://schemas.microsoft.com/office/drawing/2014/main" val="3524856539"/>
                    </a:ext>
                  </a:extLst>
                </a:gridCol>
                <a:gridCol w="2789420">
                  <a:extLst>
                    <a:ext uri="{9D8B030D-6E8A-4147-A177-3AD203B41FA5}">
                      <a16:colId xmlns:a16="http://schemas.microsoft.com/office/drawing/2014/main" val="1078142518"/>
                    </a:ext>
                  </a:extLst>
                </a:gridCol>
              </a:tblGrid>
              <a:tr h="265555">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Cost Head</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Borne By</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Remark</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59169647"/>
                  </a:ext>
                </a:extLst>
              </a:tr>
              <a:tr h="796666">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Application Fee</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Applicant</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Rs. 2000 if applicant is operational creditor else 25000</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73835657"/>
                  </a:ext>
                </a:extLst>
              </a:tr>
              <a:tr h="265555">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Public Announcement cost</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Applicant</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Not to form part of IRP</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99998082"/>
                  </a:ext>
                </a:extLst>
              </a:tr>
              <a:tr h="814980">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IRP Fee</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Applicant/Debtor</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Fixed by Applicant. To be borne by the debtor to the extent ratified by COC</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494439757"/>
                  </a:ext>
                </a:extLst>
              </a:tr>
              <a:tr h="1062222">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Other cost including Valuer’s Fees, Forensic Audit Cost, professional advisors appointed by IRP</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Applicant/Debtor</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To the extent ratified by COC</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983758761"/>
                  </a:ext>
                </a:extLst>
              </a:tr>
              <a:tr h="265555">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RP Cost</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Debtor</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COC to fix</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81320917"/>
                  </a:ext>
                </a:extLst>
              </a:tr>
              <a:tr h="265555">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Cost of interim finance</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Debtor</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a:effectLst/>
                          <a:latin typeface="Arial" panose="020B0604020202020204" pitchFamily="34" charset="0"/>
                          <a:cs typeface="Arial" panose="020B0604020202020204" pitchFamily="34" charset="0"/>
                        </a:rPr>
                        <a:t>COC to fix limit of interim finance</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220991801"/>
                  </a:ext>
                </a:extLst>
              </a:tr>
              <a:tr h="531111">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Other Insolvency Resolution Process Cost</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Debtor</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To be approved by COC</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50255464"/>
                  </a:ext>
                </a:extLst>
              </a:tr>
            </a:tbl>
          </a:graphicData>
        </a:graphic>
      </p:graphicFrame>
      <p:sp>
        <p:nvSpPr>
          <p:cNvPr id="8" name="TextBox 7">
            <a:extLst>
              <a:ext uri="{FF2B5EF4-FFF2-40B4-BE49-F238E27FC236}">
                <a16:creationId xmlns:a16="http://schemas.microsoft.com/office/drawing/2014/main" id="{E50AEB74-75FB-A1C6-7BB5-D85F8D3820C4}"/>
              </a:ext>
            </a:extLst>
          </p:cNvPr>
          <p:cNvSpPr txBox="1"/>
          <p:nvPr/>
        </p:nvSpPr>
        <p:spPr>
          <a:xfrm>
            <a:off x="3124200" y="677247"/>
            <a:ext cx="6551645" cy="369332"/>
          </a:xfrm>
          <a:prstGeom prst="rect">
            <a:avLst/>
          </a:prstGeom>
          <a:noFill/>
        </p:spPr>
        <p:txBody>
          <a:bodyPr wrap="square" rtlCol="0">
            <a:spAutoFit/>
          </a:bodyPr>
          <a:lstStyle/>
          <a:p>
            <a:pPr algn="ctr"/>
            <a:r>
              <a:rPr lang="en-US" b="1" dirty="0"/>
              <a:t>Cost of Insolvency Proceeding</a:t>
            </a:r>
            <a:endParaRPr lang="en-IN" b="1" dirty="0"/>
          </a:p>
        </p:txBody>
      </p:sp>
      <p:sp>
        <p:nvSpPr>
          <p:cNvPr id="9" name="TextBox 8">
            <a:extLst>
              <a:ext uri="{FF2B5EF4-FFF2-40B4-BE49-F238E27FC236}">
                <a16:creationId xmlns:a16="http://schemas.microsoft.com/office/drawing/2014/main" id="{9B64C9E9-1354-439C-1F61-3C26A3D88BB3}"/>
              </a:ext>
            </a:extLst>
          </p:cNvPr>
          <p:cNvSpPr txBox="1"/>
          <p:nvPr/>
        </p:nvSpPr>
        <p:spPr>
          <a:xfrm>
            <a:off x="10039739" y="1046579"/>
            <a:ext cx="1744824" cy="646331"/>
          </a:xfrm>
          <a:prstGeom prst="rect">
            <a:avLst/>
          </a:prstGeom>
          <a:noFill/>
        </p:spPr>
        <p:txBody>
          <a:bodyPr wrap="square" rtlCol="0">
            <a:spAutoFit/>
          </a:bodyPr>
          <a:lstStyle/>
          <a:p>
            <a:r>
              <a:rPr lang="en-US" dirty="0"/>
              <a:t>COC-Committee of Creditors</a:t>
            </a:r>
            <a:endParaRPr lang="en-IN" dirty="0"/>
          </a:p>
        </p:txBody>
      </p:sp>
    </p:spTree>
    <p:extLst>
      <p:ext uri="{BB962C8B-B14F-4D97-AF65-F5344CB8AC3E}">
        <p14:creationId xmlns:p14="http://schemas.microsoft.com/office/powerpoint/2010/main" val="90347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359EC840-F43C-0716-17A0-05C296098504}"/>
              </a:ext>
            </a:extLst>
          </p:cNvPr>
          <p:cNvSpPr txBox="1"/>
          <p:nvPr/>
        </p:nvSpPr>
        <p:spPr>
          <a:xfrm>
            <a:off x="2090057" y="1063690"/>
            <a:ext cx="8714791" cy="4919808"/>
          </a:xfrm>
          <a:prstGeom prst="rect">
            <a:avLst/>
          </a:prstGeom>
          <a:noFill/>
        </p:spPr>
        <p:txBody>
          <a:bodyPr wrap="square">
            <a:spAutoFit/>
          </a:bodyPr>
          <a:lstStyle/>
          <a:p>
            <a:pPr lvl="0">
              <a:lnSpc>
                <a:spcPct val="107000"/>
              </a:lnSpc>
              <a:spcAft>
                <a:spcPts val="0"/>
              </a:spcAft>
              <a:tabLst>
                <a:tab pos="1231900" algn="l"/>
                <a:tab pos="2865755" algn="ctr"/>
              </a:tabLst>
            </a:pPr>
            <a:r>
              <a:rPr lang="en-IN" sz="2400" b="1" dirty="0">
                <a:effectLst/>
                <a:latin typeface="Calibri" panose="020F0502020204030204" pitchFamily="34" charset="0"/>
                <a:ea typeface="Calibri" panose="020F0502020204030204" pitchFamily="34" charset="0"/>
                <a:cs typeface="Times New Roman" panose="02020603050405020304" pitchFamily="18" charset="0"/>
              </a:rPr>
              <a:t>Advantages of IBC</a:t>
            </a:r>
          </a:p>
          <a:p>
            <a:pPr lvl="0" algn="ctr">
              <a:lnSpc>
                <a:spcPct val="107000"/>
              </a:lnSpc>
              <a:spcAft>
                <a:spcPts val="0"/>
              </a:spcAft>
              <a:tabLst>
                <a:tab pos="1231900" algn="l"/>
                <a:tab pos="2865755" algn="ctr"/>
              </a:tabLs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Creditors in control as most decision making with the lenders.</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Time bound and quick solution for stressed and NPA accounts.</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Change of management possible.</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Brings financial lenders to a platform – enabling quick decision making and arriving at consensus quickly.</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Prepare and examine resolution plan by professionals appointed by creditors ensuring fearless decision making</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Final approval by NCLT (a legal entity) – so less stress/fear of accountability/ vigilance.</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Fair chance to viable and sustainable units for time bound revival.</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In cases of unviable accounts, faster, transparent and smooth liquidation process</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Clear and fair distribution of funds in case of liquidation. Government dues to get last priority</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Protection of assets of secured borrowers with maximisation of realisation.</a:t>
            </a:r>
          </a:p>
          <a:p>
            <a:pPr marL="342900" lvl="0" indent="-342900">
              <a:lnSpc>
                <a:spcPct val="107000"/>
              </a:lnSpc>
              <a:spcAft>
                <a:spcPts val="80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Positive support from government for realisation and resolution of NPAs</a:t>
            </a:r>
          </a:p>
        </p:txBody>
      </p:sp>
    </p:spTree>
    <p:extLst>
      <p:ext uri="{BB962C8B-B14F-4D97-AF65-F5344CB8AC3E}">
        <p14:creationId xmlns:p14="http://schemas.microsoft.com/office/powerpoint/2010/main" val="24599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01B570AA-51B4-5D98-44EB-012D1F1C7FB6}"/>
              </a:ext>
            </a:extLst>
          </p:cNvPr>
          <p:cNvSpPr txBox="1"/>
          <p:nvPr/>
        </p:nvSpPr>
        <p:spPr>
          <a:xfrm>
            <a:off x="1934166" y="425774"/>
            <a:ext cx="8189548" cy="5512535"/>
          </a:xfrm>
          <a:prstGeom prst="rect">
            <a:avLst/>
          </a:prstGeom>
          <a:noFill/>
        </p:spPr>
        <p:txBody>
          <a:bodyPr wrap="square">
            <a:spAutoFit/>
          </a:bodyPr>
          <a:lstStyle/>
          <a:p>
            <a:pPr lvl="0">
              <a:lnSpc>
                <a:spcPct val="107000"/>
              </a:lnSpc>
              <a:spcAft>
                <a:spcPts val="0"/>
              </a:spcAft>
              <a:tabLst>
                <a:tab pos="1231900" algn="l"/>
                <a:tab pos="2865755" algn="ctr"/>
              </a:tabLst>
            </a:pPr>
            <a:r>
              <a:rPr lang="en-IN" sz="2400" b="1" dirty="0">
                <a:effectLst/>
                <a:latin typeface="Calibri" panose="020F0502020204030204" pitchFamily="34" charset="0"/>
                <a:ea typeface="Calibri" panose="020F0502020204030204" pitchFamily="34" charset="0"/>
                <a:cs typeface="Times New Roman" panose="02020603050405020304" pitchFamily="18" charset="0"/>
              </a:rPr>
              <a:t>SARFAESI Vs IBC </a:t>
            </a:r>
          </a:p>
          <a:p>
            <a:pPr marL="342900" lvl="0" indent="-342900">
              <a:lnSpc>
                <a:spcPct val="107000"/>
              </a:lnSpc>
              <a:spcAft>
                <a:spcPts val="0"/>
              </a:spcAft>
              <a:buFont typeface="Symbol" panose="05050102010706020507" pitchFamily="18" charset="2"/>
              <a:buChar char=""/>
              <a:tabLst>
                <a:tab pos="1231900" algn="l"/>
                <a:tab pos="2865755" algn="ctr"/>
              </a:tabLst>
            </a:pP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SARFAESI doesn’t consider revival while IBC first considers revival</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SARFAESI doesn’t provide control with Creditors while IBC provides the same through IRP</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SARFAESI doesn’t provide priority of payment to secured creditors over all Govt and Statutory dues</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Under SARFAESI physical possession passes on to lenders obligating them to arrange for security and maintenance while under IBC it becomes responsibility of an independent agency.</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SARFAESI provides exclusive power to secured creditors and also differentiates between 1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st</a:t>
            </a:r>
            <a:r>
              <a:rPr lang="en-IN" sz="1800" dirty="0">
                <a:effectLst/>
                <a:latin typeface="Calibri" panose="020F0502020204030204" pitchFamily="34" charset="0"/>
                <a:ea typeface="Calibri" panose="020F0502020204030204" pitchFamily="34" charset="0"/>
                <a:cs typeface="Times New Roman" panose="02020603050405020304" pitchFamily="18" charset="0"/>
              </a:rPr>
              <a:t> charge and 2nd charge holders while in IBC all financial creditors are considered at par</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Under IBC quick change of management is possible while under SARFAESI change of ownership / management is possible, but cumbersome.</a:t>
            </a:r>
          </a:p>
          <a:p>
            <a:pPr marL="342900" lvl="0" indent="-342900">
              <a:lnSpc>
                <a:spcPct val="107000"/>
              </a:lnSpc>
              <a:spcAft>
                <a:spcPts val="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SARFAESI process is more time consuming.</a:t>
            </a:r>
          </a:p>
          <a:p>
            <a:pPr marL="342900" lvl="0" indent="-342900">
              <a:lnSpc>
                <a:spcPct val="107000"/>
              </a:lnSpc>
              <a:spcAft>
                <a:spcPts val="800"/>
              </a:spcAft>
              <a:buFont typeface="Symbol" panose="05050102010706020507" pitchFamily="18" charset="2"/>
              <a:buChar char=""/>
              <a:tabLst>
                <a:tab pos="1231900" algn="l"/>
                <a:tab pos="2865755" algn="ctr"/>
              </a:tabLst>
            </a:pPr>
            <a:r>
              <a:rPr lang="en-IN" sz="1800" dirty="0">
                <a:effectLst/>
                <a:latin typeface="Calibri" panose="020F0502020204030204" pitchFamily="34" charset="0"/>
                <a:ea typeface="Calibri" panose="020F0502020204030204" pitchFamily="34" charset="0"/>
                <a:cs typeface="Times New Roman" panose="02020603050405020304" pitchFamily="18" charset="0"/>
              </a:rPr>
              <a:t>Legal/administrative hurdles of involving DM, Local PS and Trade Unions is passed on to independent process.</a:t>
            </a:r>
          </a:p>
        </p:txBody>
      </p:sp>
    </p:spTree>
    <p:extLst>
      <p:ext uri="{BB962C8B-B14F-4D97-AF65-F5344CB8AC3E}">
        <p14:creationId xmlns:p14="http://schemas.microsoft.com/office/powerpoint/2010/main" val="291737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D1E0F257-C40F-6D20-B925-20C835B6A081}"/>
              </a:ext>
            </a:extLst>
          </p:cNvPr>
          <p:cNvSpPr txBox="1"/>
          <p:nvPr/>
        </p:nvSpPr>
        <p:spPr>
          <a:xfrm>
            <a:off x="3051110" y="2551837"/>
            <a:ext cx="6102220" cy="2308324"/>
          </a:xfrm>
          <a:prstGeom prst="rect">
            <a:avLst/>
          </a:prstGeom>
          <a:noFill/>
        </p:spPr>
        <p:txBody>
          <a:bodyPr wrap="square">
            <a:spAutoFit/>
          </a:bodyPr>
          <a:lstStyle/>
          <a:p>
            <a:pPr marL="0" indent="0">
              <a:buNone/>
            </a:pPr>
            <a:r>
              <a:rPr lang="en-IN" b="1" dirty="0"/>
              <a:t>REVIVAL OF GENERAL MOTORS</a:t>
            </a:r>
          </a:p>
          <a:p>
            <a:pPr marL="0" indent="0">
              <a:buNone/>
            </a:pPr>
            <a:endParaRPr lang="en-IN" dirty="0"/>
          </a:p>
          <a:p>
            <a:pPr marL="0" indent="0">
              <a:buNone/>
            </a:pPr>
            <a:r>
              <a:rPr lang="en-IN" dirty="0"/>
              <a:t>General Motors is one of the renowned Name in the world of Auto Industry.</a:t>
            </a:r>
          </a:p>
          <a:p>
            <a:pPr marL="0" indent="0">
              <a:buNone/>
            </a:pPr>
            <a:r>
              <a:rPr lang="en-IN" dirty="0"/>
              <a:t>Some of the famous Brands in India are:</a:t>
            </a:r>
          </a:p>
          <a:p>
            <a:pPr marL="285750" indent="-285750">
              <a:buFont typeface="Arial" panose="020B0604020202020204" pitchFamily="34" charset="0"/>
              <a:buChar char="•"/>
            </a:pPr>
            <a:r>
              <a:rPr lang="en-IN" dirty="0"/>
              <a:t>Opel Astra</a:t>
            </a:r>
          </a:p>
          <a:p>
            <a:pPr marL="285750" indent="-285750">
              <a:buFont typeface="Arial" panose="020B0604020202020204" pitchFamily="34" charset="0"/>
              <a:buChar char="•"/>
            </a:pPr>
            <a:r>
              <a:rPr lang="en-IN" dirty="0"/>
              <a:t>Opel Corsa</a:t>
            </a:r>
          </a:p>
          <a:p>
            <a:pPr marL="285750" indent="-285750">
              <a:buFont typeface="Arial" panose="020B0604020202020204" pitchFamily="34" charset="0"/>
              <a:buChar char="•"/>
            </a:pPr>
            <a:r>
              <a:rPr lang="en-IN" dirty="0"/>
              <a:t>Chevrolet (Tavera, Cruz, Beat)</a:t>
            </a:r>
          </a:p>
        </p:txBody>
      </p:sp>
    </p:spTree>
    <p:extLst>
      <p:ext uri="{BB962C8B-B14F-4D97-AF65-F5344CB8AC3E}">
        <p14:creationId xmlns:p14="http://schemas.microsoft.com/office/powerpoint/2010/main" val="44993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A4173435-1D19-C113-A172-DD9C9F5F8756}"/>
              </a:ext>
            </a:extLst>
          </p:cNvPr>
          <p:cNvSpPr txBox="1"/>
          <p:nvPr/>
        </p:nvSpPr>
        <p:spPr>
          <a:xfrm>
            <a:off x="2230016" y="1455576"/>
            <a:ext cx="6923314" cy="1754326"/>
          </a:xfrm>
          <a:prstGeom prst="rect">
            <a:avLst/>
          </a:prstGeom>
          <a:noFill/>
        </p:spPr>
        <p:txBody>
          <a:bodyPr wrap="square">
            <a:spAutoFit/>
          </a:bodyPr>
          <a:lstStyle/>
          <a:p>
            <a:pPr marL="0" indent="0">
              <a:buNone/>
            </a:pPr>
            <a:r>
              <a:rPr lang="en-IN" b="1" dirty="0"/>
              <a:t>What went Wrong with GM- some key pointers…</a:t>
            </a:r>
          </a:p>
          <a:p>
            <a:pPr marL="0" indent="0">
              <a:buNone/>
            </a:pPr>
            <a:endParaRPr lang="en-IN" dirty="0"/>
          </a:p>
          <a:p>
            <a:pPr marL="285750" indent="-285750">
              <a:buFont typeface="Arial" panose="020B0604020202020204" pitchFamily="34" charset="0"/>
              <a:buChar char="•"/>
            </a:pPr>
            <a:r>
              <a:rPr lang="en-US" dirty="0"/>
              <a:t>GM makes cars people don’t want</a:t>
            </a:r>
            <a:endParaRPr lang="en-IN" dirty="0"/>
          </a:p>
          <a:p>
            <a:pPr marL="285750" indent="-285750">
              <a:buFont typeface="Arial" panose="020B0604020202020204" pitchFamily="34" charset="0"/>
              <a:buChar char="•"/>
            </a:pPr>
            <a:r>
              <a:rPr lang="en-US" dirty="0"/>
              <a:t>GM was too slow to innovate because of its size</a:t>
            </a:r>
            <a:endParaRPr lang="en-IN" dirty="0"/>
          </a:p>
          <a:p>
            <a:pPr marL="285750" indent="-285750">
              <a:buFont typeface="Arial" panose="020B0604020202020204" pitchFamily="34" charset="0"/>
              <a:buChar char="•"/>
            </a:pPr>
            <a:r>
              <a:rPr lang="en-US" dirty="0"/>
              <a:t>GM was too bureaucratic and unable to adjust to changing markets</a:t>
            </a:r>
            <a:endParaRPr lang="en-IN" dirty="0"/>
          </a:p>
          <a:p>
            <a:pPr marL="285750" indent="-285750">
              <a:buFont typeface="Arial" panose="020B0604020202020204" pitchFamily="34" charset="0"/>
              <a:buChar char="•"/>
            </a:pPr>
            <a:r>
              <a:rPr lang="en-US" dirty="0"/>
              <a:t>GM’s dealer network is too large</a:t>
            </a:r>
            <a:endParaRPr lang="en-IN" dirty="0"/>
          </a:p>
        </p:txBody>
      </p:sp>
    </p:spTree>
    <p:extLst>
      <p:ext uri="{BB962C8B-B14F-4D97-AF65-F5344CB8AC3E}">
        <p14:creationId xmlns:p14="http://schemas.microsoft.com/office/powerpoint/2010/main" val="3333377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3EFE151C-1078-22B5-06E6-FF63223E74B4}"/>
              </a:ext>
            </a:extLst>
          </p:cNvPr>
          <p:cNvSpPr txBox="1"/>
          <p:nvPr/>
        </p:nvSpPr>
        <p:spPr>
          <a:xfrm>
            <a:off x="3051109" y="1028343"/>
            <a:ext cx="7212563" cy="3970318"/>
          </a:xfrm>
          <a:prstGeom prst="rect">
            <a:avLst/>
          </a:prstGeom>
          <a:noFill/>
        </p:spPr>
        <p:txBody>
          <a:bodyPr wrap="square">
            <a:spAutoFit/>
          </a:bodyPr>
          <a:lstStyle/>
          <a:p>
            <a:pPr marL="0" indent="0">
              <a:buNone/>
            </a:pPr>
            <a:r>
              <a:rPr lang="en-IN" sz="1800" b="1" dirty="0">
                <a:latin typeface="Arial" panose="020B0604020202020204" pitchFamily="34" charset="0"/>
                <a:cs typeface="Arial" panose="020B0604020202020204" pitchFamily="34" charset="0"/>
              </a:rPr>
              <a:t>Steps taken by GM as Remedial Measure:</a:t>
            </a:r>
          </a:p>
          <a:p>
            <a:pPr marL="0" indent="0">
              <a:buNone/>
            </a:pPr>
            <a:endParaRPr lang="en-IN"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Company identified the good business units and transferred them to a newly formed company</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Was able to get $45 bn dollar Govt Funding</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Agreement with Govt &amp; GM's board to do the new company plan</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 qualified successor in place- MR. FRITZ</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Treasury agreed to fully fund the new company with Equity</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In June 2009, GM filed for bankruptcy in New York, with $82 billion assets &amp; $ 173 billion liabilities…largest bankruptcy in the world</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New GM exited Bankruptcy Protection on July 10, 2009 in a mere 40 days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company got its fresh start using the new company plan &amp; the industry was saved with Govt funding from both Bush &amp; Obama</a:t>
            </a:r>
            <a:endParaRPr lang="en-I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9877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3" name="Picture 2">
            <a:extLst>
              <a:ext uri="{FF2B5EF4-FFF2-40B4-BE49-F238E27FC236}">
                <a16:creationId xmlns:a16="http://schemas.microsoft.com/office/drawing/2014/main" id="{3CEBBBD8-D621-EC1A-3F68-576570362A97}"/>
              </a:ext>
            </a:extLst>
          </p:cNvPr>
          <p:cNvPicPr>
            <a:picLocks noChangeAspect="1"/>
          </p:cNvPicPr>
          <p:nvPr/>
        </p:nvPicPr>
        <p:blipFill>
          <a:blip r:embed="rId4"/>
          <a:stretch>
            <a:fillRect/>
          </a:stretch>
        </p:blipFill>
        <p:spPr>
          <a:xfrm>
            <a:off x="1507306" y="1315615"/>
            <a:ext cx="9562309" cy="4404049"/>
          </a:xfrm>
          <a:prstGeom prst="rect">
            <a:avLst/>
          </a:prstGeom>
        </p:spPr>
      </p:pic>
      <p:sp>
        <p:nvSpPr>
          <p:cNvPr id="5" name="TextBox 4">
            <a:extLst>
              <a:ext uri="{FF2B5EF4-FFF2-40B4-BE49-F238E27FC236}">
                <a16:creationId xmlns:a16="http://schemas.microsoft.com/office/drawing/2014/main" id="{3D940952-2DEF-D451-E332-21D6CA7C57D4}"/>
              </a:ext>
            </a:extLst>
          </p:cNvPr>
          <p:cNvSpPr txBox="1"/>
          <p:nvPr/>
        </p:nvSpPr>
        <p:spPr>
          <a:xfrm>
            <a:off x="2659224" y="307910"/>
            <a:ext cx="6372809" cy="369332"/>
          </a:xfrm>
          <a:prstGeom prst="rect">
            <a:avLst/>
          </a:prstGeom>
          <a:noFill/>
        </p:spPr>
        <p:txBody>
          <a:bodyPr wrap="square" rtlCol="0">
            <a:spAutoFit/>
          </a:bodyPr>
          <a:lstStyle/>
          <a:p>
            <a:pPr algn="ctr"/>
            <a:r>
              <a:rPr lang="en-US" b="1" dirty="0"/>
              <a:t>Financials of General Motors</a:t>
            </a:r>
            <a:endParaRPr lang="en-IN" b="1" dirty="0"/>
          </a:p>
        </p:txBody>
      </p:sp>
    </p:spTree>
    <p:extLst>
      <p:ext uri="{BB962C8B-B14F-4D97-AF65-F5344CB8AC3E}">
        <p14:creationId xmlns:p14="http://schemas.microsoft.com/office/powerpoint/2010/main" val="40017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Rectangle 2">
            <a:extLst>
              <a:ext uri="{FF2B5EF4-FFF2-40B4-BE49-F238E27FC236}">
                <a16:creationId xmlns:a16="http://schemas.microsoft.com/office/drawing/2014/main" id="{160F178B-C9C3-063C-093D-1A77DFF8DE61}"/>
              </a:ext>
            </a:extLst>
          </p:cNvPr>
          <p:cNvSpPr/>
          <p:nvPr/>
        </p:nvSpPr>
        <p:spPr>
          <a:xfrm>
            <a:off x="4280632" y="2967335"/>
            <a:ext cx="363073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p>
        </p:txBody>
      </p:sp>
    </p:spTree>
    <p:extLst>
      <p:ext uri="{BB962C8B-B14F-4D97-AF65-F5344CB8AC3E}">
        <p14:creationId xmlns:p14="http://schemas.microsoft.com/office/powerpoint/2010/main" val="101492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143912"/>
            <a:ext cx="1765616" cy="579988"/>
          </a:xfrm>
          <a:prstGeom prst="rect">
            <a:avLst/>
          </a:prstGeom>
        </p:spPr>
      </p:pic>
      <p:pic>
        <p:nvPicPr>
          <p:cNvPr id="2050" name="Picture 2" descr="What Insolvency Means and How It Can Affect You | TNS Lawyers">
            <a:extLst>
              <a:ext uri="{FF2B5EF4-FFF2-40B4-BE49-F238E27FC236}">
                <a16:creationId xmlns:a16="http://schemas.microsoft.com/office/drawing/2014/main" id="{F99A7FB4-BD9A-C474-15E8-5E4D3ECC70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478" y="1007705"/>
            <a:ext cx="7707085" cy="433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6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3" name="TextBox 2">
            <a:extLst>
              <a:ext uri="{FF2B5EF4-FFF2-40B4-BE49-F238E27FC236}">
                <a16:creationId xmlns:a16="http://schemas.microsoft.com/office/drawing/2014/main" id="{2BFEA901-C6F0-2D5F-EE5B-F47287D72A65}"/>
              </a:ext>
            </a:extLst>
          </p:cNvPr>
          <p:cNvSpPr txBox="1"/>
          <p:nvPr/>
        </p:nvSpPr>
        <p:spPr>
          <a:xfrm>
            <a:off x="2379306" y="578498"/>
            <a:ext cx="8584163" cy="5117363"/>
          </a:xfrm>
          <a:prstGeom prst="rect">
            <a:avLst/>
          </a:prstGeom>
          <a:noFill/>
        </p:spPr>
        <p:txBody>
          <a:bodyPr wrap="square">
            <a:spAutoFit/>
          </a:bodyPr>
          <a:lstStyle/>
          <a:p>
            <a:pPr lvl="0" algn="ctr">
              <a:lnSpc>
                <a:spcPct val="107000"/>
              </a:lnSpc>
              <a:spcAft>
                <a:spcPts val="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Background of IBC 2016</a:t>
            </a:r>
          </a:p>
          <a:p>
            <a:pPr marL="342900" lvl="0" indent="-342900">
              <a:lnSpc>
                <a:spcPct val="107000"/>
              </a:lnSpc>
              <a:spcAft>
                <a:spcPts val="0"/>
              </a:spcAft>
              <a:buFont typeface="Symbol" panose="05050102010706020507" pitchFamily="18" charset="2"/>
              <a:buChar char=""/>
            </a:pPr>
            <a:endParaRPr lang="en-IN"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Banks in India </a:t>
            </a:r>
            <a:r>
              <a:rPr lang="en-IN" dirty="0">
                <a:latin typeface="Calibri" panose="020F0502020204030204" pitchFamily="34" charset="0"/>
                <a:ea typeface="Calibri" panose="020F0502020204030204" pitchFamily="34" charset="0"/>
                <a:cs typeface="Times New Roman" panose="02020603050405020304" pitchFamily="18" charset="0"/>
              </a:rPr>
              <a:t>wer</a:t>
            </a:r>
            <a:r>
              <a:rPr lang="en-IN" sz="1800" dirty="0">
                <a:effectLst/>
                <a:latin typeface="Calibri" panose="020F0502020204030204" pitchFamily="34" charset="0"/>
                <a:ea typeface="Calibri" panose="020F0502020204030204" pitchFamily="34" charset="0"/>
                <a:cs typeface="Times New Roman" panose="02020603050405020304" pitchFamily="18" charset="0"/>
              </a:rPr>
              <a:t>e going through unprecedented times with stressed loan portfolio touching all-time high. There </a:t>
            </a:r>
            <a:r>
              <a:rPr lang="en-IN" dirty="0">
                <a:latin typeface="Calibri" panose="020F0502020204030204" pitchFamily="34" charset="0"/>
                <a:ea typeface="Calibri" panose="020F0502020204030204" pitchFamily="34" charset="0"/>
                <a:cs typeface="Times New Roman" panose="02020603050405020304" pitchFamily="18" charset="0"/>
              </a:rPr>
              <a:t>was</a:t>
            </a:r>
            <a:r>
              <a:rPr lang="en-IN" sz="1800" dirty="0">
                <a:effectLst/>
                <a:latin typeface="Calibri" panose="020F0502020204030204" pitchFamily="34" charset="0"/>
                <a:ea typeface="Calibri" panose="020F0502020204030204" pitchFamily="34" charset="0"/>
                <a:cs typeface="Times New Roman" panose="02020603050405020304" pitchFamily="18" charset="0"/>
              </a:rPr>
              <a:t> an apprehension that there could be further significant additions as many stressed loan accounts had been disguised as standard.</a:t>
            </a:r>
          </a:p>
          <a:p>
            <a:pPr marL="342900" lvl="0" indent="-342900">
              <a:lnSpc>
                <a:spcPct val="107000"/>
              </a:lnSpc>
              <a:spcAft>
                <a:spcPts val="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Realizing the problem, RBI had attempted to force banks to clean up balance sheets and come out with many regulatory steps aimed at improving banks’ ability to deal with such stressed accounts. However, such frameworks have proved unsuccessful.</a:t>
            </a:r>
          </a:p>
          <a:p>
            <a:pPr marL="342900" lvl="0" indent="-342900">
              <a:lnSpc>
                <a:spcPct val="107000"/>
              </a:lnSpc>
              <a:spcAft>
                <a:spcPts val="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India </a:t>
            </a:r>
            <a:r>
              <a:rPr lang="en-IN" dirty="0">
                <a:latin typeface="Calibri" panose="020F0502020204030204" pitchFamily="34" charset="0"/>
                <a:ea typeface="Calibri" panose="020F0502020204030204" pitchFamily="34" charset="0"/>
                <a:cs typeface="Times New Roman" panose="02020603050405020304" pitchFamily="18" charset="0"/>
              </a:rPr>
              <a:t>at that time had</a:t>
            </a:r>
            <a:r>
              <a:rPr lang="en-IN" sz="1800" dirty="0">
                <a:effectLst/>
                <a:latin typeface="Calibri" panose="020F0502020204030204" pitchFamily="34" charset="0"/>
                <a:ea typeface="Calibri" panose="020F0502020204030204" pitchFamily="34" charset="0"/>
                <a:cs typeface="Times New Roman" panose="02020603050405020304" pitchFamily="18" charset="0"/>
              </a:rPr>
              <a:t> multiple laws to deal with insolvency, which lead the entire resolution process fragmented, expensive and time-consuming with very low recovery rate.</a:t>
            </a:r>
          </a:p>
          <a:p>
            <a:pPr marL="342900" lvl="0" indent="-342900">
              <a:lnSpc>
                <a:spcPct val="107000"/>
              </a:lnSpc>
              <a:spcAft>
                <a:spcPts val="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In this scenario, the Indian Government had introduced the Bankruptcy and Insolvency Code, 2016 which would consolidate the existing frameworks and create a new institutional structure</a:t>
            </a:r>
          </a:p>
          <a:p>
            <a:pPr marL="342900" lvl="0" indent="-342900">
              <a:lnSpc>
                <a:spcPct val="107000"/>
              </a:lnSpc>
              <a:spcAft>
                <a:spcPts val="800"/>
              </a:spcAft>
              <a:buFont typeface="Symbol" panose="05050102010706020507" pitchFamily="18" charset="2"/>
              <a:buChar char=""/>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Code created time-bound processes for insolvency resolution of companies and individuals which thereby would help India improve its World Bank insolvency ranking.</a:t>
            </a:r>
          </a:p>
        </p:txBody>
      </p:sp>
    </p:spTree>
    <p:extLst>
      <p:ext uri="{BB962C8B-B14F-4D97-AF65-F5344CB8AC3E}">
        <p14:creationId xmlns:p14="http://schemas.microsoft.com/office/powerpoint/2010/main" val="152056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3074" name="Picture 2" descr="Insights into Editorial: Transforming business and the insolvency system -  INSIGHTSIAS">
            <a:extLst>
              <a:ext uri="{FF2B5EF4-FFF2-40B4-BE49-F238E27FC236}">
                <a16:creationId xmlns:a16="http://schemas.microsoft.com/office/drawing/2014/main" id="{2DE438A6-11ED-609D-ECBE-F1D74FA21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636" y="1408922"/>
            <a:ext cx="8603478" cy="407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100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4098" name="Picture 2" descr="IBC Laws - Personal Guarantors to Corporate Debtor's under Insolvency and Bankruptcy  Code 2016 by Keshav Mantri">
            <a:extLst>
              <a:ext uri="{FF2B5EF4-FFF2-40B4-BE49-F238E27FC236}">
                <a16:creationId xmlns:a16="http://schemas.microsoft.com/office/drawing/2014/main" id="{97AAA4E6-4E3A-5DD5-EAA8-6DC33C67DB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725" y="676275"/>
            <a:ext cx="6372614" cy="524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58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pic>
        <p:nvPicPr>
          <p:cNvPr id="5122" name="Picture 2" descr="All you need to know about Insolvency and Bankruptcy Code - iPleaders">
            <a:extLst>
              <a:ext uri="{FF2B5EF4-FFF2-40B4-BE49-F238E27FC236}">
                <a16:creationId xmlns:a16="http://schemas.microsoft.com/office/drawing/2014/main" id="{4C79E906-FDF8-9139-F418-F85A9FF5B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743" y="1455015"/>
            <a:ext cx="8705373" cy="43206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B2931F-7C16-5229-91E9-A8A9828CE5AC}"/>
              </a:ext>
            </a:extLst>
          </p:cNvPr>
          <p:cNvSpPr txBox="1"/>
          <p:nvPr/>
        </p:nvSpPr>
        <p:spPr>
          <a:xfrm>
            <a:off x="2463282" y="307910"/>
            <a:ext cx="6466114" cy="461665"/>
          </a:xfrm>
          <a:prstGeom prst="rect">
            <a:avLst/>
          </a:prstGeom>
          <a:noFill/>
        </p:spPr>
        <p:txBody>
          <a:bodyPr wrap="square" rtlCol="0">
            <a:spAutoFit/>
          </a:bodyPr>
          <a:lstStyle/>
          <a:p>
            <a:pPr algn="ctr"/>
            <a:r>
              <a:rPr lang="en-US" sz="2400" b="1" dirty="0"/>
              <a:t>How does IBC 2016 work?</a:t>
            </a:r>
            <a:endParaRPr lang="en-IN" sz="2400" b="1" dirty="0"/>
          </a:p>
        </p:txBody>
      </p:sp>
    </p:spTree>
    <p:extLst>
      <p:ext uri="{BB962C8B-B14F-4D97-AF65-F5344CB8AC3E}">
        <p14:creationId xmlns:p14="http://schemas.microsoft.com/office/powerpoint/2010/main" val="61432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graphicFrame>
        <p:nvGraphicFramePr>
          <p:cNvPr id="2" name="Content Placeholder 3">
            <a:extLst>
              <a:ext uri="{FF2B5EF4-FFF2-40B4-BE49-F238E27FC236}">
                <a16:creationId xmlns:a16="http://schemas.microsoft.com/office/drawing/2014/main" id="{753EBD09-1106-C3FA-1D6F-027622DA7078}"/>
              </a:ext>
            </a:extLst>
          </p:cNvPr>
          <p:cNvGraphicFramePr>
            <a:graphicFrameLocks/>
          </p:cNvGraphicFramePr>
          <p:nvPr>
            <p:extLst>
              <p:ext uri="{D42A27DB-BD31-4B8C-83A1-F6EECF244321}">
                <p14:modId xmlns:p14="http://schemas.microsoft.com/office/powerpoint/2010/main" val="711860823"/>
              </p:ext>
            </p:extLst>
          </p:nvPr>
        </p:nvGraphicFramePr>
        <p:xfrm>
          <a:off x="2133600" y="1676400"/>
          <a:ext cx="8458199" cy="4648208"/>
        </p:xfrm>
        <a:graphic>
          <a:graphicData uri="http://schemas.openxmlformats.org/drawingml/2006/table">
            <a:tbl>
              <a:tblPr firstRow="1" firstCol="1" bandRow="1">
                <a:tableStyleId>{5C22544A-7EE6-4342-B048-85BDC9FD1C3A}</a:tableStyleId>
              </a:tblPr>
              <a:tblGrid>
                <a:gridCol w="3461355">
                  <a:extLst>
                    <a:ext uri="{9D8B030D-6E8A-4147-A177-3AD203B41FA5}">
                      <a16:colId xmlns:a16="http://schemas.microsoft.com/office/drawing/2014/main" val="1890217703"/>
                    </a:ext>
                  </a:extLst>
                </a:gridCol>
                <a:gridCol w="1249211">
                  <a:extLst>
                    <a:ext uri="{9D8B030D-6E8A-4147-A177-3AD203B41FA5}">
                      <a16:colId xmlns:a16="http://schemas.microsoft.com/office/drawing/2014/main" val="1970284420"/>
                    </a:ext>
                  </a:extLst>
                </a:gridCol>
                <a:gridCol w="1249211">
                  <a:extLst>
                    <a:ext uri="{9D8B030D-6E8A-4147-A177-3AD203B41FA5}">
                      <a16:colId xmlns:a16="http://schemas.microsoft.com/office/drawing/2014/main" val="1131686208"/>
                    </a:ext>
                  </a:extLst>
                </a:gridCol>
                <a:gridCol w="1249211">
                  <a:extLst>
                    <a:ext uri="{9D8B030D-6E8A-4147-A177-3AD203B41FA5}">
                      <a16:colId xmlns:a16="http://schemas.microsoft.com/office/drawing/2014/main" val="2877097146"/>
                    </a:ext>
                  </a:extLst>
                </a:gridCol>
                <a:gridCol w="1249211">
                  <a:extLst>
                    <a:ext uri="{9D8B030D-6E8A-4147-A177-3AD203B41FA5}">
                      <a16:colId xmlns:a16="http://schemas.microsoft.com/office/drawing/2014/main" val="3654746094"/>
                    </a:ext>
                  </a:extLst>
                </a:gridCol>
              </a:tblGrid>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March</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dirty="0">
                          <a:effectLst/>
                          <a:latin typeface="Arial" panose="020B0604020202020204" pitchFamily="34" charset="0"/>
                          <a:cs typeface="Arial" panose="020B0604020202020204" pitchFamily="34" charset="0"/>
                        </a:rPr>
                        <a:t>2013</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dirty="0">
                          <a:effectLst/>
                          <a:latin typeface="Arial" panose="020B0604020202020204" pitchFamily="34" charset="0"/>
                          <a:cs typeface="Arial" panose="020B0604020202020204" pitchFamily="34" charset="0"/>
                        </a:rPr>
                        <a:t>2014</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dirty="0">
                          <a:effectLst/>
                          <a:latin typeface="Arial" panose="020B0604020202020204" pitchFamily="34" charset="0"/>
                          <a:cs typeface="Arial" panose="020B0604020202020204" pitchFamily="34" charset="0"/>
                        </a:rPr>
                        <a:t>2015</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dirty="0">
                          <a:effectLst/>
                          <a:latin typeface="Arial" panose="020B0604020202020204" pitchFamily="34" charset="0"/>
                          <a:cs typeface="Arial" panose="020B0604020202020204" pitchFamily="34" charset="0"/>
                        </a:rPr>
                        <a:t>2016</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79027288"/>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Gross NPA Ratio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3.27</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3.86</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4.37</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7.61</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029893193"/>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Net NPA Ratio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1.72</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2.17</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2.48</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4.63</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78627892"/>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Stressed Asset/Advance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NA</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9.75</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11.01</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11.5</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208620444"/>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 </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dirty="0">
                          <a:effectLst/>
                          <a:latin typeface="Arial" panose="020B0604020202020204" pitchFamily="34" charset="0"/>
                          <a:cs typeface="Arial" panose="020B0604020202020204" pitchFamily="34" charset="0"/>
                        </a:rPr>
                        <a:t> </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a:effectLst/>
                          <a:latin typeface="Arial" panose="020B0604020202020204" pitchFamily="34" charset="0"/>
                          <a:cs typeface="Arial" panose="020B0604020202020204" pitchFamily="34" charset="0"/>
                        </a:rPr>
                        <a:t> </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a:effectLst/>
                          <a:latin typeface="Arial" panose="020B0604020202020204" pitchFamily="34" charset="0"/>
                          <a:cs typeface="Arial" panose="020B0604020202020204" pitchFamily="34" charset="0"/>
                        </a:rPr>
                        <a:t> </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317879353"/>
                  </a:ext>
                </a:extLst>
              </a:tr>
              <a:tr h="290513">
                <a:tc>
                  <a:txBody>
                    <a:bodyPr/>
                    <a:lstStyle/>
                    <a:p>
                      <a:pPr>
                        <a:lnSpc>
                          <a:spcPct val="107000"/>
                        </a:lnSpc>
                        <a:spcAft>
                          <a:spcPts val="0"/>
                        </a:spcAft>
                      </a:pPr>
                      <a:r>
                        <a:rPr lang="en-IN" sz="1600" dirty="0">
                          <a:solidFill>
                            <a:schemeClr val="accent5">
                              <a:lumMod val="75000"/>
                            </a:schemeClr>
                          </a:solidFill>
                          <a:effectLst/>
                          <a:latin typeface="Arial" panose="020B0604020202020204" pitchFamily="34" charset="0"/>
                          <a:cs typeface="Arial" panose="020B0604020202020204" pitchFamily="34" charset="0"/>
                        </a:rPr>
                        <a:t>PSU</a:t>
                      </a:r>
                      <a:endParaRPr lang="en-IN" sz="16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 </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a:effectLst/>
                          <a:latin typeface="Arial" panose="020B0604020202020204" pitchFamily="34" charset="0"/>
                          <a:cs typeface="Arial" panose="020B0604020202020204" pitchFamily="34" charset="0"/>
                        </a:rPr>
                        <a:t> </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a:effectLst/>
                          <a:latin typeface="Arial" panose="020B0604020202020204" pitchFamily="34" charset="0"/>
                          <a:cs typeface="Arial" panose="020B0604020202020204" pitchFamily="34" charset="0"/>
                        </a:rPr>
                        <a:t> </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a:effectLst/>
                          <a:latin typeface="Arial" panose="020B0604020202020204" pitchFamily="34" charset="0"/>
                          <a:cs typeface="Arial" panose="020B0604020202020204" pitchFamily="34" charset="0"/>
                        </a:rPr>
                        <a:t> </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07291259"/>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March</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2013</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2014</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2015</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2016</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377832396"/>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Gross NPA Ratio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3.59</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4.34</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4.94</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9.6</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455179491"/>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Net NPA Ratio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1.99</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2.53</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2.9</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6.1</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419391748"/>
                  </a:ext>
                </a:extLst>
              </a:tr>
              <a:tr h="290513">
                <a:tc>
                  <a:txBody>
                    <a:bodyPr/>
                    <a:lstStyle/>
                    <a:p>
                      <a:pPr>
                        <a:lnSpc>
                          <a:spcPct val="107000"/>
                        </a:lnSpc>
                        <a:spcAft>
                          <a:spcPts val="0"/>
                        </a:spcAft>
                      </a:pPr>
                      <a:r>
                        <a:rPr lang="en-IN" sz="1600">
                          <a:effectLst/>
                          <a:latin typeface="Arial" panose="020B0604020202020204" pitchFamily="34" charset="0"/>
                          <a:cs typeface="Arial" panose="020B0604020202020204" pitchFamily="34" charset="0"/>
                        </a:rPr>
                        <a:t>Stressed Asset/Advance (%)</a:t>
                      </a:r>
                      <a:endParaRPr lang="en-IN"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NA</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11.04</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12.68</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14.5</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25415107"/>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 </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a:effectLst/>
                          <a:latin typeface="Arial" panose="020B0604020202020204" pitchFamily="34" charset="0"/>
                          <a:cs typeface="Arial" panose="020B0604020202020204" pitchFamily="34" charset="0"/>
                        </a:rPr>
                        <a:t> </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dirty="0">
                          <a:effectLst/>
                          <a:latin typeface="Arial" panose="020B0604020202020204" pitchFamily="34" charset="0"/>
                          <a:cs typeface="Arial" panose="020B0604020202020204" pitchFamily="34" charset="0"/>
                        </a:rPr>
                        <a:t> </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a:effectLst/>
                          <a:latin typeface="Arial" panose="020B0604020202020204" pitchFamily="34" charset="0"/>
                          <a:cs typeface="Arial" panose="020B0604020202020204" pitchFamily="34" charset="0"/>
                        </a:rPr>
                        <a:t> </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06956848"/>
                  </a:ext>
                </a:extLst>
              </a:tr>
              <a:tr h="290513">
                <a:tc>
                  <a:txBody>
                    <a:bodyPr/>
                    <a:lstStyle/>
                    <a:p>
                      <a:pPr>
                        <a:lnSpc>
                          <a:spcPct val="107000"/>
                        </a:lnSpc>
                        <a:spcAft>
                          <a:spcPts val="0"/>
                        </a:spcAft>
                      </a:pPr>
                      <a:r>
                        <a:rPr lang="en-IN" sz="1600" dirty="0">
                          <a:solidFill>
                            <a:schemeClr val="accent5">
                              <a:lumMod val="75000"/>
                            </a:schemeClr>
                          </a:solidFill>
                          <a:effectLst/>
                          <a:latin typeface="Arial" panose="020B0604020202020204" pitchFamily="34" charset="0"/>
                          <a:cs typeface="Arial" panose="020B0604020202020204" pitchFamily="34" charset="0"/>
                        </a:rPr>
                        <a:t>Private Banks</a:t>
                      </a:r>
                      <a:endParaRPr lang="en-IN" sz="1600" dirty="0">
                        <a:solidFill>
                          <a:schemeClr val="accent5">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 </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a:effectLst/>
                          <a:latin typeface="Arial" panose="020B0604020202020204" pitchFamily="34" charset="0"/>
                          <a:cs typeface="Arial" panose="020B0604020202020204" pitchFamily="34" charset="0"/>
                        </a:rPr>
                        <a:t> </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dirty="0">
                          <a:effectLst/>
                          <a:latin typeface="Arial" panose="020B0604020202020204" pitchFamily="34" charset="0"/>
                          <a:cs typeface="Arial" panose="020B0604020202020204" pitchFamily="34" charset="0"/>
                        </a:rPr>
                        <a:t> </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en-IN" sz="1600" b="1" dirty="0">
                          <a:effectLst/>
                          <a:latin typeface="Arial" panose="020B0604020202020204" pitchFamily="34" charset="0"/>
                          <a:cs typeface="Arial" panose="020B0604020202020204" pitchFamily="34" charset="0"/>
                        </a:rPr>
                        <a:t> </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344836482"/>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March</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2013</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2014</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2015</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2016</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525761387"/>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Gross NPA Ratio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1.86</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1.82</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2.14</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2.7</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09722004"/>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Net NPA Ratio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0.52</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0.63</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a:effectLst/>
                          <a:latin typeface="Arial" panose="020B0604020202020204" pitchFamily="34" charset="0"/>
                          <a:cs typeface="Arial" panose="020B0604020202020204" pitchFamily="34" charset="0"/>
                        </a:rPr>
                        <a:t>0.87</a:t>
                      </a:r>
                      <a:endParaRPr lang="en-IN" sz="16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1.3</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01053361"/>
                  </a:ext>
                </a:extLst>
              </a:tr>
              <a:tr h="290513">
                <a:tc>
                  <a:txBody>
                    <a:bodyPr/>
                    <a:lstStyle/>
                    <a:p>
                      <a:pPr>
                        <a:lnSpc>
                          <a:spcPct val="107000"/>
                        </a:lnSpc>
                        <a:spcAft>
                          <a:spcPts val="0"/>
                        </a:spcAft>
                      </a:pPr>
                      <a:r>
                        <a:rPr lang="en-IN" sz="1600" dirty="0">
                          <a:effectLst/>
                          <a:latin typeface="Arial" panose="020B0604020202020204" pitchFamily="34" charset="0"/>
                          <a:cs typeface="Arial" panose="020B0604020202020204" pitchFamily="34" charset="0"/>
                        </a:rPr>
                        <a:t>Stressed Asset/Advance (%)</a:t>
                      </a:r>
                      <a:endParaRPr lang="en-IN"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NA</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4.29</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4.59</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r">
                        <a:lnSpc>
                          <a:spcPct val="107000"/>
                        </a:lnSpc>
                        <a:spcAft>
                          <a:spcPts val="0"/>
                        </a:spcAft>
                      </a:pPr>
                      <a:r>
                        <a:rPr lang="en-IN" sz="1600" b="1" dirty="0">
                          <a:effectLst/>
                          <a:latin typeface="Arial" panose="020B0604020202020204" pitchFamily="34" charset="0"/>
                          <a:cs typeface="Arial" panose="020B0604020202020204" pitchFamily="34" charset="0"/>
                        </a:rPr>
                        <a:t>4.5</a:t>
                      </a:r>
                      <a:endParaRPr lang="en-IN"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6279133"/>
                  </a:ext>
                </a:extLst>
              </a:tr>
            </a:tbl>
          </a:graphicData>
        </a:graphic>
      </p:graphicFrame>
      <p:sp>
        <p:nvSpPr>
          <p:cNvPr id="3" name="TextBox 2">
            <a:extLst>
              <a:ext uri="{FF2B5EF4-FFF2-40B4-BE49-F238E27FC236}">
                <a16:creationId xmlns:a16="http://schemas.microsoft.com/office/drawing/2014/main" id="{D5086743-FEAB-3033-6268-2A689989477C}"/>
              </a:ext>
            </a:extLst>
          </p:cNvPr>
          <p:cNvSpPr txBox="1"/>
          <p:nvPr/>
        </p:nvSpPr>
        <p:spPr>
          <a:xfrm>
            <a:off x="2341984" y="677247"/>
            <a:ext cx="7735077" cy="369332"/>
          </a:xfrm>
          <a:prstGeom prst="rect">
            <a:avLst/>
          </a:prstGeom>
          <a:noFill/>
        </p:spPr>
        <p:txBody>
          <a:bodyPr wrap="square" rtlCol="0">
            <a:spAutoFit/>
          </a:bodyPr>
          <a:lstStyle/>
          <a:p>
            <a:pPr algn="ctr"/>
            <a:r>
              <a:rPr lang="en-US" b="1" dirty="0"/>
              <a:t>Delinquency Data before IBC 2016</a:t>
            </a:r>
            <a:endParaRPr lang="en-IN" b="1" dirty="0"/>
          </a:p>
        </p:txBody>
      </p:sp>
    </p:spTree>
    <p:extLst>
      <p:ext uri="{BB962C8B-B14F-4D97-AF65-F5344CB8AC3E}">
        <p14:creationId xmlns:p14="http://schemas.microsoft.com/office/powerpoint/2010/main" val="119236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graphicFrame>
        <p:nvGraphicFramePr>
          <p:cNvPr id="5" name="Content Placeholder 5">
            <a:extLst>
              <a:ext uri="{FF2B5EF4-FFF2-40B4-BE49-F238E27FC236}">
                <a16:creationId xmlns:a16="http://schemas.microsoft.com/office/drawing/2014/main" id="{560E40AD-6593-FD78-2544-EB7E21A782B6}"/>
              </a:ext>
            </a:extLst>
          </p:cNvPr>
          <p:cNvGraphicFramePr>
            <a:graphicFrameLocks/>
          </p:cNvGraphicFramePr>
          <p:nvPr>
            <p:extLst>
              <p:ext uri="{D42A27DB-BD31-4B8C-83A1-F6EECF244321}">
                <p14:modId xmlns:p14="http://schemas.microsoft.com/office/powerpoint/2010/main" val="2216444828"/>
              </p:ext>
            </p:extLst>
          </p:nvPr>
        </p:nvGraphicFramePr>
        <p:xfrm>
          <a:off x="1789042" y="1630017"/>
          <a:ext cx="8574158" cy="4515047"/>
        </p:xfrm>
        <a:graphic>
          <a:graphicData uri="http://schemas.openxmlformats.org/drawingml/2006/table">
            <a:tbl>
              <a:tblPr firstRow="1" firstCol="1" bandRow="1">
                <a:tableStyleId>{5C22544A-7EE6-4342-B048-85BDC9FD1C3A}</a:tableStyleId>
              </a:tblPr>
              <a:tblGrid>
                <a:gridCol w="4287079">
                  <a:extLst>
                    <a:ext uri="{9D8B030D-6E8A-4147-A177-3AD203B41FA5}">
                      <a16:colId xmlns:a16="http://schemas.microsoft.com/office/drawing/2014/main" val="3368778003"/>
                    </a:ext>
                  </a:extLst>
                </a:gridCol>
                <a:gridCol w="4287079">
                  <a:extLst>
                    <a:ext uri="{9D8B030D-6E8A-4147-A177-3AD203B41FA5}">
                      <a16:colId xmlns:a16="http://schemas.microsoft.com/office/drawing/2014/main" val="3457496437"/>
                    </a:ext>
                  </a:extLst>
                </a:gridCol>
              </a:tblGrid>
              <a:tr h="378497">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Law/Act</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800" dirty="0">
                          <a:effectLst/>
                          <a:latin typeface="Arial" panose="020B0604020202020204" pitchFamily="34" charset="0"/>
                          <a:cs typeface="Arial" panose="020B0604020202020204" pitchFamily="34" charset="0"/>
                        </a:rPr>
                        <a:t>Dealt with</a:t>
                      </a:r>
                      <a:endParaRPr lang="en-IN"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29958471"/>
                  </a:ext>
                </a:extLst>
              </a:tr>
              <a:tr h="721867">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Presidency Town Insolvency Act, 1909/Provincial Insolvency Act 1920/Indian Partnership Act</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400" b="1" dirty="0">
                          <a:effectLst/>
                          <a:latin typeface="Arial" panose="020B0604020202020204" pitchFamily="34" charset="0"/>
                          <a:cs typeface="Arial" panose="020B0604020202020204" pitchFamily="34" charset="0"/>
                        </a:rPr>
                        <a:t>Applicable to Individuals &amp; Partnerships</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46599294"/>
                  </a:ext>
                </a:extLst>
              </a:tr>
              <a:tr h="1090965">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Companies Act 2013/1956</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400" b="1" dirty="0">
                          <a:effectLst/>
                          <a:latin typeface="Arial" panose="020B0604020202020204" pitchFamily="34" charset="0"/>
                          <a:cs typeface="Arial" panose="020B0604020202020204" pitchFamily="34" charset="0"/>
                        </a:rPr>
                        <a:t>Deals with rehabilitation / revival / winding up of companies; only court supervised winding up available now under the 2013 Act; other proceedings under the Code</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95547579"/>
                  </a:ext>
                </a:extLst>
              </a:tr>
              <a:tr h="721867">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Limited Liability Partnership Act, 2008 r/w. Limited Liability Partnership (Winding up and Dissolution) Rules, 2012</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400" b="1" dirty="0">
                          <a:effectLst/>
                          <a:latin typeface="Arial" panose="020B0604020202020204" pitchFamily="34" charset="0"/>
                          <a:cs typeface="Arial" panose="020B0604020202020204" pitchFamily="34" charset="0"/>
                        </a:rPr>
                        <a:t>No provisions for rehabilitation / revival of LLPs</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3747548"/>
                  </a:ext>
                </a:extLst>
              </a:tr>
              <a:tr h="437102">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SICA</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400" b="1" dirty="0">
                          <a:effectLst/>
                          <a:latin typeface="Arial" panose="020B0604020202020204" pitchFamily="34" charset="0"/>
                          <a:cs typeface="Arial" panose="020B0604020202020204" pitchFamily="34" charset="0"/>
                        </a:rPr>
                        <a:t>Revival / rehabilitation of only sick industrial companies</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8704908"/>
                  </a:ext>
                </a:extLst>
              </a:tr>
              <a:tr h="721867">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SARFAESI / Recovery of Debt Due to Banks and Financial Institutions Act, 1993</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400" b="1" dirty="0">
                          <a:effectLst/>
                          <a:latin typeface="Arial" panose="020B0604020202020204" pitchFamily="34" charset="0"/>
                          <a:cs typeface="Arial" panose="020B0604020202020204" pitchFamily="34" charset="0"/>
                        </a:rPr>
                        <a:t>Debt recovery / enforcement of security No revival / rehabilitation of the defaulting entity</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4022235"/>
                  </a:ext>
                </a:extLst>
              </a:tr>
              <a:tr h="437102">
                <a:tc>
                  <a:txBody>
                    <a:bodyPr/>
                    <a:lstStyle/>
                    <a:p>
                      <a:pPr>
                        <a:lnSpc>
                          <a:spcPct val="107000"/>
                        </a:lnSpc>
                        <a:spcAft>
                          <a:spcPts val="0"/>
                        </a:spcAft>
                      </a:pPr>
                      <a:r>
                        <a:rPr lang="en-IN" sz="1400" dirty="0">
                          <a:effectLst/>
                          <a:latin typeface="Arial" panose="020B0604020202020204" pitchFamily="34" charset="0"/>
                          <a:cs typeface="Arial" panose="020B0604020202020204" pitchFamily="34" charset="0"/>
                        </a:rPr>
                        <a:t>CDR , JLF, SDR and S4A</a:t>
                      </a:r>
                      <a:endParaRPr lang="en-IN"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IN" sz="1400" b="1" dirty="0">
                          <a:effectLst/>
                          <a:latin typeface="Arial" panose="020B0604020202020204" pitchFamily="34" charset="0"/>
                          <a:cs typeface="Arial" panose="020B0604020202020204" pitchFamily="34" charset="0"/>
                        </a:rPr>
                        <a:t>Introduced by RBI as out of court process No legal sanction</a:t>
                      </a:r>
                      <a:endParaRPr lang="en-IN"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39711479"/>
                  </a:ext>
                </a:extLst>
              </a:tr>
            </a:tbl>
          </a:graphicData>
        </a:graphic>
      </p:graphicFrame>
      <p:sp>
        <p:nvSpPr>
          <p:cNvPr id="7" name="TextBox 6">
            <a:extLst>
              <a:ext uri="{FF2B5EF4-FFF2-40B4-BE49-F238E27FC236}">
                <a16:creationId xmlns:a16="http://schemas.microsoft.com/office/drawing/2014/main" id="{B1B83086-20E2-9E8A-39BA-4432B92E907D}"/>
              </a:ext>
            </a:extLst>
          </p:cNvPr>
          <p:cNvSpPr txBox="1"/>
          <p:nvPr/>
        </p:nvSpPr>
        <p:spPr>
          <a:xfrm>
            <a:off x="2108718" y="541176"/>
            <a:ext cx="6111551" cy="369332"/>
          </a:xfrm>
          <a:prstGeom prst="rect">
            <a:avLst/>
          </a:prstGeom>
          <a:noFill/>
        </p:spPr>
        <p:txBody>
          <a:bodyPr wrap="square" rtlCol="0">
            <a:spAutoFit/>
          </a:bodyPr>
          <a:lstStyle/>
          <a:p>
            <a:pPr algn="ctr"/>
            <a:r>
              <a:rPr lang="en-US" b="1" dirty="0"/>
              <a:t>Legal framework of IBC 2016</a:t>
            </a:r>
            <a:endParaRPr lang="en-IN" b="1" dirty="0"/>
          </a:p>
        </p:txBody>
      </p:sp>
    </p:spTree>
    <p:extLst>
      <p:ext uri="{BB962C8B-B14F-4D97-AF65-F5344CB8AC3E}">
        <p14:creationId xmlns:p14="http://schemas.microsoft.com/office/powerpoint/2010/main" val="115423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2CC4A-F3D6-8462-B4D9-D00830B468D7}"/>
              </a:ext>
            </a:extLst>
          </p:cNvPr>
          <p:cNvPicPr>
            <a:picLocks noChangeAspect="1"/>
          </p:cNvPicPr>
          <p:nvPr/>
        </p:nvPicPr>
        <p:blipFill>
          <a:blip r:embed="rId2"/>
          <a:stretch>
            <a:fillRect/>
          </a:stretch>
        </p:blipFill>
        <p:spPr>
          <a:xfrm>
            <a:off x="0" y="3844"/>
            <a:ext cx="12202114" cy="6854156"/>
          </a:xfrm>
          <a:prstGeom prst="rect">
            <a:avLst/>
          </a:prstGeom>
        </p:spPr>
      </p:pic>
      <p:pic>
        <p:nvPicPr>
          <p:cNvPr id="4" name="Picture 3">
            <a:extLst>
              <a:ext uri="{FF2B5EF4-FFF2-40B4-BE49-F238E27FC236}">
                <a16:creationId xmlns:a16="http://schemas.microsoft.com/office/drawing/2014/main" id="{94E6486F-B395-410D-41CA-4F29536E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0" y="97259"/>
            <a:ext cx="1765616" cy="579988"/>
          </a:xfrm>
          <a:prstGeom prst="rect">
            <a:avLst/>
          </a:prstGeom>
        </p:spPr>
      </p:pic>
      <p:sp>
        <p:nvSpPr>
          <p:cNvPr id="8" name="TextBox 7">
            <a:extLst>
              <a:ext uri="{FF2B5EF4-FFF2-40B4-BE49-F238E27FC236}">
                <a16:creationId xmlns:a16="http://schemas.microsoft.com/office/drawing/2014/main" id="{2A4A1FC8-3A59-3E2C-BFAD-D426DD7CBEEE}"/>
              </a:ext>
            </a:extLst>
          </p:cNvPr>
          <p:cNvSpPr txBox="1"/>
          <p:nvPr/>
        </p:nvSpPr>
        <p:spPr>
          <a:xfrm>
            <a:off x="1343608" y="1624917"/>
            <a:ext cx="7809722" cy="3344698"/>
          </a:xfrm>
          <a:prstGeom prst="rect">
            <a:avLst/>
          </a:prstGeom>
          <a:noFill/>
        </p:spPr>
        <p:txBody>
          <a:bodyPr wrap="square">
            <a:spAutoFit/>
          </a:bodyPr>
          <a:lstStyle/>
          <a:p>
            <a:pPr lvl="0">
              <a:lnSpc>
                <a:spcPct val="107000"/>
              </a:lnSpc>
              <a:spcAft>
                <a:spcPts val="0"/>
              </a:spcAft>
            </a:pPr>
            <a:r>
              <a:rPr lang="en-IN" sz="1800" b="1" dirty="0">
                <a:effectLst/>
                <a:latin typeface="Arial" panose="020B0604020202020204" pitchFamily="34" charset="0"/>
                <a:ea typeface="Calibri" panose="020F0502020204030204" pitchFamily="34" charset="0"/>
                <a:cs typeface="Arial" panose="020B0604020202020204" pitchFamily="34" charset="0"/>
              </a:rPr>
              <a:t>Objectives of IBC, 2016</a:t>
            </a:r>
          </a:p>
          <a:p>
            <a:pPr lvl="0">
              <a:lnSpc>
                <a:spcPct val="107000"/>
              </a:lnSpc>
              <a:spcAft>
                <a:spcPts val="0"/>
              </a:spcAft>
            </a:pPr>
            <a:endParaRPr lang="en-IN"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Arial" panose="020B0604020202020204" pitchFamily="34" charset="0"/>
              </a:rPr>
              <a:t>To promote entrepreneurship;</a:t>
            </a:r>
          </a:p>
          <a:p>
            <a:pPr marL="342900" lvl="0" indent="-342900">
              <a:lnSpc>
                <a:spcPct val="107000"/>
              </a:lnSpc>
              <a:spcAft>
                <a:spcPts val="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Arial" panose="020B0604020202020204" pitchFamily="34" charset="0"/>
              </a:rPr>
              <a:t>To make credit available</a:t>
            </a:r>
          </a:p>
          <a:p>
            <a:pPr marL="342900" lvl="0" indent="-342900">
              <a:lnSpc>
                <a:spcPct val="107000"/>
              </a:lnSpc>
              <a:spcAft>
                <a:spcPts val="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Arial" panose="020B0604020202020204" pitchFamily="34" charset="0"/>
              </a:rPr>
              <a:t>To balance the interest of all stakeholders by consolidating and amending the existing laws relating to insolvency and bankruptcy</a:t>
            </a:r>
          </a:p>
          <a:p>
            <a:pPr marL="342900" lvl="0" indent="-342900">
              <a:lnSpc>
                <a:spcPct val="107000"/>
              </a:lnSpc>
              <a:spcAft>
                <a:spcPts val="800"/>
              </a:spcAft>
              <a:buFont typeface="Symbol" panose="05050102010706020507" pitchFamily="18" charset="2"/>
              <a:buChar char=""/>
            </a:pPr>
            <a:r>
              <a:rPr lang="en-IN" sz="1800" dirty="0">
                <a:effectLst/>
                <a:latin typeface="Arial" panose="020B0604020202020204" pitchFamily="34" charset="0"/>
                <a:ea typeface="Calibri" panose="020F0502020204030204" pitchFamily="34" charset="0"/>
                <a:cs typeface="Arial" panose="020B0604020202020204" pitchFamily="34" charset="0"/>
              </a:rPr>
              <a:t>To reduce the time of resolution for maximizing the value of assets</a:t>
            </a:r>
          </a:p>
          <a:p>
            <a:pPr marL="0" indent="0">
              <a:lnSpc>
                <a:spcPct val="107000"/>
              </a:lnSpc>
              <a:spcAft>
                <a:spcPts val="800"/>
              </a:spcAft>
              <a:buNone/>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1600" dirty="0">
                <a:effectLst/>
                <a:latin typeface="Arial" panose="020B0604020202020204" pitchFamily="34" charset="0"/>
                <a:ea typeface="Calibri" panose="020F0502020204030204" pitchFamily="34" charset="0"/>
                <a:cs typeface="Arial" panose="020B0604020202020204" pitchFamily="34" charset="0"/>
              </a:rPr>
              <a:t>The key theme of the Code is to consolidate all laws relating to insolvency of companies, limited liability entities, unlimited liability partnership and individuals.</a:t>
            </a:r>
          </a:p>
        </p:txBody>
      </p:sp>
    </p:spTree>
    <p:extLst>
      <p:ext uri="{BB962C8B-B14F-4D97-AF65-F5344CB8AC3E}">
        <p14:creationId xmlns:p14="http://schemas.microsoft.com/office/powerpoint/2010/main" val="4008765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TotalTime>
  <Words>1298</Words>
  <Application>Microsoft Office PowerPoint</Application>
  <PresentationFormat>Widescreen</PresentationFormat>
  <Paragraphs>204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Hiren Bhanushali</dc:creator>
  <cp:lastModifiedBy>Aditya Gadge</cp:lastModifiedBy>
  <cp:revision>40</cp:revision>
  <dcterms:created xsi:type="dcterms:W3CDTF">2022-11-11T08:27:28Z</dcterms:created>
  <dcterms:modified xsi:type="dcterms:W3CDTF">2023-07-09T13:42:20Z</dcterms:modified>
</cp:coreProperties>
</file>