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0" r:id="rId4"/>
    <p:sldId id="281" r:id="rId5"/>
    <p:sldId id="279" r:id="rId6"/>
    <p:sldId id="282" r:id="rId7"/>
    <p:sldId id="284" r:id="rId8"/>
    <p:sldId id="283" r:id="rId9"/>
    <p:sldId id="285" r:id="rId10"/>
    <p:sldId id="286" r:id="rId11"/>
    <p:sldId id="295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90517-F02C-4C5E-B766-3B99F9B0FAF9}" v="4" dt="2023-06-03T11:54:0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jit.stfc@hotmail.com" userId="14078d40fcee62e8" providerId="LiveId" clId="{5FF90517-F02C-4C5E-B766-3B99F9B0FAF9}"/>
    <pc:docChg chg="custSel modSld sldOrd">
      <pc:chgData name="abhijit.stfc@hotmail.com" userId="14078d40fcee62e8" providerId="LiveId" clId="{5FF90517-F02C-4C5E-B766-3B99F9B0FAF9}" dt="2023-06-03T12:06:24.564" v="523" actId="113"/>
      <pc:docMkLst>
        <pc:docMk/>
      </pc:docMkLst>
      <pc:sldChg chg="addSp delSp modSp mod">
        <pc:chgData name="abhijit.stfc@hotmail.com" userId="14078d40fcee62e8" providerId="LiveId" clId="{5FF90517-F02C-4C5E-B766-3B99F9B0FAF9}" dt="2023-06-03T11:53:40.759" v="8" actId="1076"/>
        <pc:sldMkLst>
          <pc:docMk/>
          <pc:sldMk cId="2598511394" sldId="292"/>
        </pc:sldMkLst>
        <pc:picChg chg="mod">
          <ac:chgData name="abhijit.stfc@hotmail.com" userId="14078d40fcee62e8" providerId="LiveId" clId="{5FF90517-F02C-4C5E-B766-3B99F9B0FAF9}" dt="2023-06-03T11:53:40.759" v="8" actId="1076"/>
          <ac:picMkLst>
            <pc:docMk/>
            <pc:sldMk cId="2598511394" sldId="292"/>
            <ac:picMk id="3" creationId="{3288662B-F8C3-DF2A-0C14-FC7E2D34ECD2}"/>
          </ac:picMkLst>
        </pc:picChg>
        <pc:picChg chg="add del mod">
          <ac:chgData name="abhijit.stfc@hotmail.com" userId="14078d40fcee62e8" providerId="LiveId" clId="{5FF90517-F02C-4C5E-B766-3B99F9B0FAF9}" dt="2023-06-03T11:52:59.334" v="6" actId="478"/>
          <ac:picMkLst>
            <pc:docMk/>
            <pc:sldMk cId="2598511394" sldId="292"/>
            <ac:picMk id="6" creationId="{EEB0D757-D81C-239C-6F87-60FE9C36BDFB}"/>
          </ac:picMkLst>
        </pc:picChg>
        <pc:picChg chg="add">
          <ac:chgData name="abhijit.stfc@hotmail.com" userId="14078d40fcee62e8" providerId="LiveId" clId="{5FF90517-F02C-4C5E-B766-3B99F9B0FAF9}" dt="2023-06-03T11:53:38" v="7" actId="22"/>
          <ac:picMkLst>
            <pc:docMk/>
            <pc:sldMk cId="2598511394" sldId="292"/>
            <ac:picMk id="8" creationId="{928A5097-665F-06BF-09B0-1EBD422BF4BB}"/>
          </ac:picMkLst>
        </pc:picChg>
        <pc:picChg chg="add del mod">
          <ac:chgData name="abhijit.stfc@hotmail.com" userId="14078d40fcee62e8" providerId="LiveId" clId="{5FF90517-F02C-4C5E-B766-3B99F9B0FAF9}" dt="2023-06-03T11:52:04.334" v="2" actId="478"/>
          <ac:picMkLst>
            <pc:docMk/>
            <pc:sldMk cId="2598511394" sldId="292"/>
            <ac:picMk id="12290" creationId="{DA3FAC88-885F-6AB5-FEF5-5A4AF7B3C0ED}"/>
          </ac:picMkLst>
        </pc:picChg>
      </pc:sldChg>
      <pc:sldChg chg="addSp modSp mod">
        <pc:chgData name="abhijit.stfc@hotmail.com" userId="14078d40fcee62e8" providerId="LiveId" clId="{5FF90517-F02C-4C5E-B766-3B99F9B0FAF9}" dt="2023-06-03T11:54:14.859" v="32" actId="20577"/>
        <pc:sldMkLst>
          <pc:docMk/>
          <pc:sldMk cId="1976262432" sldId="293"/>
        </pc:sldMkLst>
        <pc:spChg chg="add mod">
          <ac:chgData name="abhijit.stfc@hotmail.com" userId="14078d40fcee62e8" providerId="LiveId" clId="{5FF90517-F02C-4C5E-B766-3B99F9B0FAF9}" dt="2023-06-03T11:54:14.859" v="32" actId="20577"/>
          <ac:spMkLst>
            <pc:docMk/>
            <pc:sldMk cId="1976262432" sldId="293"/>
            <ac:spMk id="4" creationId="{C73655CE-6735-5E77-A9EE-BF11BA57958D}"/>
          </ac:spMkLst>
        </pc:spChg>
      </pc:sldChg>
      <pc:sldChg chg="addSp modSp mod ord">
        <pc:chgData name="abhijit.stfc@hotmail.com" userId="14078d40fcee62e8" providerId="LiveId" clId="{5FF90517-F02C-4C5E-B766-3B99F9B0FAF9}" dt="2023-06-03T12:06:24.564" v="523" actId="113"/>
        <pc:sldMkLst>
          <pc:docMk/>
          <pc:sldMk cId="4236032002" sldId="294"/>
        </pc:sldMkLst>
        <pc:spChg chg="add mod">
          <ac:chgData name="abhijit.stfc@hotmail.com" userId="14078d40fcee62e8" providerId="LiveId" clId="{5FF90517-F02C-4C5E-B766-3B99F9B0FAF9}" dt="2023-06-03T12:06:24.564" v="523" actId="113"/>
          <ac:spMkLst>
            <pc:docMk/>
            <pc:sldMk cId="4236032002" sldId="294"/>
            <ac:spMk id="4" creationId="{C3F77524-4179-5B50-D2AC-EB2448C4760C}"/>
          </ac:spMkLst>
        </pc:spChg>
      </pc:sldChg>
      <pc:sldChg chg="addSp modSp mod ord">
        <pc:chgData name="abhijit.stfc@hotmail.com" userId="14078d40fcee62e8" providerId="LiveId" clId="{5FF90517-F02C-4C5E-B766-3B99F9B0FAF9}" dt="2023-06-03T12:03:51.526" v="305" actId="14100"/>
        <pc:sldMkLst>
          <pc:docMk/>
          <pc:sldMk cId="606502620" sldId="295"/>
        </pc:sldMkLst>
        <pc:picChg chg="add mod">
          <ac:chgData name="abhijit.stfc@hotmail.com" userId="14078d40fcee62e8" providerId="LiveId" clId="{5FF90517-F02C-4C5E-B766-3B99F9B0FAF9}" dt="2023-06-03T12:03:51.526" v="305" actId="14100"/>
          <ac:picMkLst>
            <pc:docMk/>
            <pc:sldMk cId="606502620" sldId="295"/>
            <ac:picMk id="6" creationId="{2ABA1B98-776F-921A-836F-E9B25D27A5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FAC-E396-46F6-A23E-683DD62F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ED5EA-1749-4243-9F1F-EAB67C94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053B-415C-4DF9-9572-6B488997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515-9B3B-451E-9475-8A44828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673E-A62B-48BB-86E4-B963745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942D-5C60-4D01-8B02-27FD2C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17E5-BCE7-47C2-92DD-2FD8D9F6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86F3-33EA-4035-B9A8-C7ED1FF7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C2E1-A509-4143-AA3F-D82B6351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8801-9F02-4921-B11C-71080523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19F7-3278-47E2-ABC2-4A040F22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75A9-71E9-4EDB-A263-62735F99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3725-DD3D-44C0-B945-16AA2B4E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69C-4C8A-45F8-B0BA-623D57C0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C75A-AF27-41F3-B8C3-CD6DA9B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8535-67D5-4A0F-897B-EB8609A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505-19B0-40F3-A36B-C7714C1E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7E22-6627-4CBB-8908-4E35D2B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F0A1-CEF6-405D-A425-BF24A88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6CF-8EE1-4221-BF35-87099DF0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9CD4-2768-4142-89F1-C34AD79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E455-E027-4F8A-A57F-0A5900A1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8A6F-1048-4275-A002-6B665F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DC6-1EC4-4401-ADAF-36FB72B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7CA-06F4-4085-BB6D-1EC80D3A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EDA-D781-4F15-BF80-3832B6A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8A87-66C8-4086-8757-D1F85D7C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546A-10B9-4F5E-B37D-3D854C6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ABFD-645B-4F09-A80B-44C3EAB9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A5DF-ADAB-4021-8FA5-557901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B5D4-60AF-4515-9A00-E8876649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C016-6418-474F-8F9A-4D68728D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9CE0-5613-4A21-A5EB-7B3BB1E4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C5D0-7A49-47A6-B0FE-F2580B8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B7A60-A1C2-4D3B-8E17-DFCEB839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7CA9-DF31-4017-BDDD-E17A9A99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5E6F-3579-4219-A21E-1CCF2EA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DD49-484E-4C49-A628-CB2E28F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28C78-94C3-45D4-B336-59324D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33A-C04E-4350-B4F5-E386FC1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A9271-7BA1-4E66-8F75-C9F5D4E0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EC27-5B70-4D5F-9A49-3260F51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6E2F-09D7-413E-AA30-7CE278D8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0172-2FC5-44F4-A814-51B3D08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71574-6BAB-48A4-A8CB-9448998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9B01B-2A78-4630-83AA-CAB936C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14A7-DEB5-4A66-BD3E-0E72E16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BF3C-9803-42C4-B6DF-8DE9DB53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2F227-3640-469F-9247-ECE7CA73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F97E-54BB-4644-8BDF-DD97C8D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3586-2677-431B-BDB2-FD2B3B8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48B-47BD-4138-A5D6-4565F50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731-1AE5-4D3E-B587-64B1943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F50DD-9D83-4072-A0B2-E5B070D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C13B-5A8A-4B4D-A2E9-04515CE8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6D1A-61A4-4D1B-B9B5-41D10A1B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6E53-A167-4A3D-9A12-5BE61B9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D8-6214-43A4-835F-E7FDEF4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3A5C1-5739-4EFA-949A-F0B3669A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E9D6-8692-43C7-916E-7BBE1D6E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E629-A56C-4C34-AE9F-16578DC8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8C6-1089-40E6-8660-16B9159619F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4AF-E0F7-4E6D-8BDB-D57EFD29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2B6C-3F7C-43F2-8739-561C234E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3" name="Picture 2" descr="Effective Financial Statement Analysis in 3 Steps | FineReport">
            <a:extLst>
              <a:ext uri="{FF2B5EF4-FFF2-40B4-BE49-F238E27FC236}">
                <a16:creationId xmlns:a16="http://schemas.microsoft.com/office/drawing/2014/main" id="{D81E272E-D945-2AC1-6A4D-0C65FA41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4" y="1477469"/>
            <a:ext cx="6858000" cy="390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AAFC3A4-F82E-F610-8876-DAB018779E7F}"/>
              </a:ext>
            </a:extLst>
          </p:cNvPr>
          <p:cNvSpPr/>
          <p:nvPr/>
        </p:nvSpPr>
        <p:spPr>
          <a:xfrm>
            <a:off x="10095722" y="433906"/>
            <a:ext cx="1688841" cy="90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Session-2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8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5487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146" name="Picture 2" descr="Activity Ratio Formula | Calculator (Example with Excel Template)">
            <a:extLst>
              <a:ext uri="{FF2B5EF4-FFF2-40B4-BE49-F238E27FC236}">
                <a16:creationId xmlns:a16="http://schemas.microsoft.com/office/drawing/2014/main" id="{28D0471A-3E22-04A7-AFC5-06D24E7D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0" y="923925"/>
            <a:ext cx="9125339" cy="4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9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A1B98-776F-921A-836F-E9B25D27A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166" y="1306286"/>
            <a:ext cx="7667034" cy="40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14818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172" name="Picture 4" descr="Leverage Ratios Formula - Examples, How To Calculate?">
            <a:extLst>
              <a:ext uri="{FF2B5EF4-FFF2-40B4-BE49-F238E27FC236}">
                <a16:creationId xmlns:a16="http://schemas.microsoft.com/office/drawing/2014/main" id="{3F841513-134E-F95D-1349-F74DE306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28738"/>
            <a:ext cx="8034338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3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194" name="Picture 2" descr="Propritary Ratio Formula with Live Case study">
            <a:extLst>
              <a:ext uri="{FF2B5EF4-FFF2-40B4-BE49-F238E27FC236}">
                <a16:creationId xmlns:a16="http://schemas.microsoft.com/office/drawing/2014/main" id="{A3023D65-40A8-A9B7-BF7A-2BBBFEFC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66" y="1427584"/>
            <a:ext cx="7928291" cy="34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7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751892"/>
            <a:ext cx="12148159" cy="6134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9218" name="Picture 2" descr="Comparing 2 Companies Ratio Analysis Ppt Icon | Templates PowerPoint  Presentation Slides | Template PPT | Slides Presentation Graphics">
            <a:extLst>
              <a:ext uri="{FF2B5EF4-FFF2-40B4-BE49-F238E27FC236}">
                <a16:creationId xmlns:a16="http://schemas.microsoft.com/office/drawing/2014/main" id="{2675EB31-00BD-FED3-C67B-296AC8F5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2" y="923730"/>
            <a:ext cx="8108302" cy="43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BC444-C9E3-A5E2-79E8-7A573878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131" y="1343608"/>
            <a:ext cx="7865706" cy="36669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85C9A7-D5F8-633F-0745-7A17BCEC5AE9}"/>
              </a:ext>
            </a:extLst>
          </p:cNvPr>
          <p:cNvSpPr/>
          <p:nvPr/>
        </p:nvSpPr>
        <p:spPr>
          <a:xfrm>
            <a:off x="2174033" y="433906"/>
            <a:ext cx="6458702" cy="49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Ratio- Industry to Industry Comparison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179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712A3-96D2-5260-0E2B-0E4CFDDAC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792" y="1138335"/>
            <a:ext cx="8117631" cy="43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A5097-665F-06BF-09B0-1EBD422BF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875" y="1116129"/>
            <a:ext cx="7026249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655CE-6735-5E77-A9EE-BF11BA57958D}"/>
              </a:ext>
            </a:extLst>
          </p:cNvPr>
          <p:cNvSpPr/>
          <p:nvPr/>
        </p:nvSpPr>
        <p:spPr>
          <a:xfrm>
            <a:off x="4280631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26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F77524-4179-5B50-D2AC-EB2448C4760C}"/>
              </a:ext>
            </a:extLst>
          </p:cNvPr>
          <p:cNvSpPr/>
          <p:nvPr/>
        </p:nvSpPr>
        <p:spPr>
          <a:xfrm>
            <a:off x="1847461" y="863968"/>
            <a:ext cx="8453535" cy="4621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sz="2800" b="1" dirty="0"/>
              <a:t>Contents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About Ratio Analysis</a:t>
            </a:r>
          </a:p>
          <a:p>
            <a:pPr marL="342900" indent="-342900">
              <a:buAutoNum type="arabicPeriod"/>
            </a:pPr>
            <a:r>
              <a:rPr lang="en-US" dirty="0"/>
              <a:t>Importance of Ratio Analysis</a:t>
            </a:r>
          </a:p>
          <a:p>
            <a:pPr marL="342900" indent="-342900">
              <a:buAutoNum type="arabicPeriod"/>
            </a:pPr>
            <a:r>
              <a:rPr lang="en-US" dirty="0"/>
              <a:t>Accounting Ratios</a:t>
            </a:r>
          </a:p>
          <a:p>
            <a:pPr marL="342900" indent="-342900">
              <a:buAutoNum type="arabicPeriod"/>
            </a:pPr>
            <a:r>
              <a:rPr lang="en-US" dirty="0"/>
              <a:t>Liquidity Ratios- Formulae and example</a:t>
            </a:r>
          </a:p>
          <a:p>
            <a:pPr marL="342900" indent="-342900">
              <a:buAutoNum type="arabicPeriod"/>
            </a:pPr>
            <a:r>
              <a:rPr lang="en-US" dirty="0"/>
              <a:t>Profitability Ratio</a:t>
            </a:r>
          </a:p>
          <a:p>
            <a:pPr marL="342900" indent="-342900">
              <a:buAutoNum type="arabicPeriod"/>
            </a:pPr>
            <a:r>
              <a:rPr lang="en-US" dirty="0"/>
              <a:t>Different Profitability Ratio with Formulae</a:t>
            </a:r>
          </a:p>
          <a:p>
            <a:pPr marL="342900" indent="-342900">
              <a:buAutoNum type="arabicPeriod"/>
            </a:pPr>
            <a:r>
              <a:rPr lang="en-US" dirty="0"/>
              <a:t>Activity Ratio with Different Activity Ratio with Formulae</a:t>
            </a:r>
          </a:p>
          <a:p>
            <a:pPr marL="342900" indent="-342900">
              <a:buAutoNum type="arabicPeriod"/>
            </a:pPr>
            <a:r>
              <a:rPr lang="en-US" dirty="0"/>
              <a:t>Leverage Ratio</a:t>
            </a:r>
          </a:p>
          <a:p>
            <a:pPr marL="342900" indent="-342900">
              <a:buAutoNum type="arabicPeriod"/>
            </a:pPr>
            <a:r>
              <a:rPr lang="en-US" dirty="0"/>
              <a:t>Different Leverage Ratio with formulae</a:t>
            </a:r>
          </a:p>
          <a:p>
            <a:pPr marL="342900" indent="-342900">
              <a:buAutoNum type="arabicPeriod"/>
            </a:pPr>
            <a:r>
              <a:rPr lang="en-US" dirty="0"/>
              <a:t>Company to Company Comparison based on Ratio Analysis</a:t>
            </a:r>
          </a:p>
          <a:p>
            <a:pPr marL="342900" indent="-342900">
              <a:buAutoNum type="arabicPeriod"/>
            </a:pPr>
            <a:r>
              <a:rPr lang="en-US" dirty="0"/>
              <a:t>Industry to Industry Comparison based on Ratio Analysis</a:t>
            </a:r>
          </a:p>
          <a:p>
            <a:pPr marL="342900" indent="-342900">
              <a:buAutoNum type="arabicPeriod"/>
            </a:pPr>
            <a:r>
              <a:rPr lang="en-US" dirty="0"/>
              <a:t>Surprise Test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60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91600-9360-0228-7D5C-163518011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73" y="1446245"/>
            <a:ext cx="7548465" cy="35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026" name="Picture 2" descr="Importance of Ratio Analysis - Top 8 Uses of Ratio Analysis">
            <a:extLst>
              <a:ext uri="{FF2B5EF4-FFF2-40B4-BE49-F238E27FC236}">
                <a16:creationId xmlns:a16="http://schemas.microsoft.com/office/drawing/2014/main" id="{4383CB5D-6C89-3290-3B4D-B602739A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400175"/>
            <a:ext cx="72199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0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2050" name="Picture 2" descr="Accounting Ratios | Example | Explanation with Excel Template">
            <a:extLst>
              <a:ext uri="{FF2B5EF4-FFF2-40B4-BE49-F238E27FC236}">
                <a16:creationId xmlns:a16="http://schemas.microsoft.com/office/drawing/2014/main" id="{202FDA6B-1427-4353-973B-F44833C8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128714"/>
            <a:ext cx="8220075" cy="45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1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3074" name="Picture 2" descr="What are Liquidity Ratios - Formulas and Examples – Tutor's Tips">
            <a:extLst>
              <a:ext uri="{FF2B5EF4-FFF2-40B4-BE49-F238E27FC236}">
                <a16:creationId xmlns:a16="http://schemas.microsoft.com/office/drawing/2014/main" id="{600BF521-47F9-EC3B-6B9E-AA24225B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4" y="863968"/>
            <a:ext cx="8248263" cy="48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13175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2C60D-C523-8ACA-4C12-F6967E37D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131" y="1558213"/>
            <a:ext cx="7753738" cy="34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098" name="Picture 2" descr="Financial Statement Analysis - principlesofaccounting.com">
            <a:extLst>
              <a:ext uri="{FF2B5EF4-FFF2-40B4-BE49-F238E27FC236}">
                <a16:creationId xmlns:a16="http://schemas.microsoft.com/office/drawing/2014/main" id="{9BCAF09F-0911-F719-B290-9FFAE491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2" y="1660849"/>
            <a:ext cx="8024326" cy="39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2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479A7-0B2A-DB1C-9645-88B86D39F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131" y="1296955"/>
            <a:ext cx="7865706" cy="40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63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 Bhanushali</dc:creator>
  <cp:lastModifiedBy>abhijit.stfc@hotmail.com</cp:lastModifiedBy>
  <cp:revision>39</cp:revision>
  <dcterms:created xsi:type="dcterms:W3CDTF">2022-11-11T08:27:28Z</dcterms:created>
  <dcterms:modified xsi:type="dcterms:W3CDTF">2023-06-03T12:06:29Z</dcterms:modified>
</cp:coreProperties>
</file>