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95" r:id="rId4"/>
    <p:sldId id="292" r:id="rId5"/>
    <p:sldId id="293" r:id="rId6"/>
    <p:sldId id="294" r:id="rId7"/>
    <p:sldId id="297" r:id="rId8"/>
    <p:sldId id="298" r:id="rId9"/>
    <p:sldId id="299" r:id="rId10"/>
    <p:sldId id="300" r:id="rId11"/>
    <p:sldId id="301" r:id="rId12"/>
    <p:sldId id="302" r:id="rId13"/>
    <p:sldId id="3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7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CD515-4A49-4FFC-A020-07CDF39616FC}" v="9" dt="2023-06-07T18:17:06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hijit.stfc@hotmail.com" userId="14078d40fcee62e8" providerId="LiveId" clId="{024CD515-4A49-4FFC-A020-07CDF39616FC}"/>
    <pc:docChg chg="addSld modSld">
      <pc:chgData name="abhijit.stfc@hotmail.com" userId="14078d40fcee62e8" providerId="LiveId" clId="{024CD515-4A49-4FFC-A020-07CDF39616FC}" dt="2023-06-07T18:23:51.208" v="31" actId="6549"/>
      <pc:docMkLst>
        <pc:docMk/>
      </pc:docMkLst>
      <pc:sldChg chg="addSp modSp mod">
        <pc:chgData name="abhijit.stfc@hotmail.com" userId="14078d40fcee62e8" providerId="LiveId" clId="{024CD515-4A49-4FFC-A020-07CDF39616FC}" dt="2023-06-07T18:23:51.208" v="31" actId="6549"/>
        <pc:sldMkLst>
          <pc:docMk/>
          <pc:sldMk cId="2152466995" sldId="294"/>
        </pc:sldMkLst>
        <pc:spChg chg="mod">
          <ac:chgData name="abhijit.stfc@hotmail.com" userId="14078d40fcee62e8" providerId="LiveId" clId="{024CD515-4A49-4FFC-A020-07CDF39616FC}" dt="2023-06-07T18:23:51.208" v="31" actId="6549"/>
          <ac:spMkLst>
            <pc:docMk/>
            <pc:sldMk cId="2152466995" sldId="294"/>
            <ac:spMk id="6" creationId="{11285215-747F-9B6A-2A86-2D629EF0CF8C}"/>
          </ac:spMkLst>
        </pc:spChg>
        <pc:picChg chg="mod">
          <ac:chgData name="abhijit.stfc@hotmail.com" userId="14078d40fcee62e8" providerId="LiveId" clId="{024CD515-4A49-4FFC-A020-07CDF39616FC}" dt="2023-06-07T18:21:27.561" v="15" actId="1076"/>
          <ac:picMkLst>
            <pc:docMk/>
            <pc:sldMk cId="2152466995" sldId="294"/>
            <ac:picMk id="3" creationId="{3288662B-F8C3-DF2A-0C14-FC7E2D34ECD2}"/>
          </ac:picMkLst>
        </pc:picChg>
        <pc:picChg chg="add mod">
          <ac:chgData name="abhijit.stfc@hotmail.com" userId="14078d40fcee62e8" providerId="LiveId" clId="{024CD515-4A49-4FFC-A020-07CDF39616FC}" dt="2023-06-07T18:22:54.885" v="29" actId="14100"/>
          <ac:picMkLst>
            <pc:docMk/>
            <pc:sldMk cId="2152466995" sldId="294"/>
            <ac:picMk id="8" creationId="{784780FB-E203-DEF7-EA15-6D239EED000A}"/>
          </ac:picMkLst>
        </pc:picChg>
      </pc:sldChg>
      <pc:sldChg chg="addSp modSp mod">
        <pc:chgData name="abhijit.stfc@hotmail.com" userId="14078d40fcee62e8" providerId="LiveId" clId="{024CD515-4A49-4FFC-A020-07CDF39616FC}" dt="2023-06-07T18:13:29.219" v="3" actId="1076"/>
        <pc:sldMkLst>
          <pc:docMk/>
          <pc:sldMk cId="1482183848" sldId="299"/>
        </pc:sldMkLst>
        <pc:picChg chg="mod">
          <ac:chgData name="abhijit.stfc@hotmail.com" userId="14078d40fcee62e8" providerId="LiveId" clId="{024CD515-4A49-4FFC-A020-07CDF39616FC}" dt="2023-06-07T18:13:29.219" v="3" actId="1076"/>
          <ac:picMkLst>
            <pc:docMk/>
            <pc:sldMk cId="1482183848" sldId="299"/>
            <ac:picMk id="3" creationId="{3288662B-F8C3-DF2A-0C14-FC7E2D34ECD2}"/>
          </ac:picMkLst>
        </pc:picChg>
        <pc:picChg chg="add mod">
          <ac:chgData name="abhijit.stfc@hotmail.com" userId="14078d40fcee62e8" providerId="LiveId" clId="{024CD515-4A49-4FFC-A020-07CDF39616FC}" dt="2023-06-07T18:13:27.647" v="2" actId="14100"/>
          <ac:picMkLst>
            <pc:docMk/>
            <pc:sldMk cId="1482183848" sldId="299"/>
            <ac:picMk id="8194" creationId="{01B1EA8F-CAF7-1372-5AFD-0B0D0D376F16}"/>
          </ac:picMkLst>
        </pc:picChg>
      </pc:sldChg>
      <pc:sldChg chg="addSp modSp">
        <pc:chgData name="abhijit.stfc@hotmail.com" userId="14078d40fcee62e8" providerId="LiveId" clId="{024CD515-4A49-4FFC-A020-07CDF39616FC}" dt="2023-06-07T18:17:06.654" v="11" actId="14100"/>
        <pc:sldMkLst>
          <pc:docMk/>
          <pc:sldMk cId="1484937064" sldId="300"/>
        </pc:sldMkLst>
        <pc:picChg chg="add mod">
          <ac:chgData name="abhijit.stfc@hotmail.com" userId="14078d40fcee62e8" providerId="LiveId" clId="{024CD515-4A49-4FFC-A020-07CDF39616FC}" dt="2023-06-07T18:17:06.654" v="11" actId="14100"/>
          <ac:picMkLst>
            <pc:docMk/>
            <pc:sldMk cId="1484937064" sldId="300"/>
            <ac:picMk id="9218" creationId="{A2DE7D88-38C2-6038-4D26-6C2969932E83}"/>
          </ac:picMkLst>
        </pc:picChg>
      </pc:sldChg>
      <pc:sldChg chg="addSp modSp mod">
        <pc:chgData name="abhijit.stfc@hotmail.com" userId="14078d40fcee62e8" providerId="LiveId" clId="{024CD515-4A49-4FFC-A020-07CDF39616FC}" dt="2023-06-07T18:20:17.917" v="14" actId="14100"/>
        <pc:sldMkLst>
          <pc:docMk/>
          <pc:sldMk cId="1557233691" sldId="301"/>
        </pc:sldMkLst>
        <pc:picChg chg="add mod">
          <ac:chgData name="abhijit.stfc@hotmail.com" userId="14078d40fcee62e8" providerId="LiveId" clId="{024CD515-4A49-4FFC-A020-07CDF39616FC}" dt="2023-06-07T18:20:17.917" v="14" actId="14100"/>
          <ac:picMkLst>
            <pc:docMk/>
            <pc:sldMk cId="1557233691" sldId="301"/>
            <ac:picMk id="6" creationId="{66716AD7-D807-9D0E-F925-1D1F2DF9939B}"/>
          </ac:picMkLst>
        </pc:picChg>
      </pc:sldChg>
      <pc:sldChg chg="add">
        <pc:chgData name="abhijit.stfc@hotmail.com" userId="14078d40fcee62e8" providerId="LiveId" clId="{024CD515-4A49-4FFC-A020-07CDF39616FC}" dt="2023-06-07T18:13:39.831" v="4" actId="2890"/>
        <pc:sldMkLst>
          <pc:docMk/>
          <pc:sldMk cId="816595581" sldId="302"/>
        </pc:sldMkLst>
      </pc:sldChg>
      <pc:sldChg chg="add">
        <pc:chgData name="abhijit.stfc@hotmail.com" userId="14078d40fcee62e8" providerId="LiveId" clId="{024CD515-4A49-4FFC-A020-07CDF39616FC}" dt="2023-06-07T18:13:42.992" v="5" actId="2890"/>
        <pc:sldMkLst>
          <pc:docMk/>
          <pc:sldMk cId="3247438842" sldId="30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39FAC-E396-46F6-A23E-683DD62F0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ED5EA-1749-4243-9F1F-EAB67C947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7053B-415C-4DF9-9572-6B488997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D5515-9B3B-451E-9475-8A448288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6673E-A62B-48BB-86E4-B9637458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9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942D-5C60-4D01-8B02-27FD2CAF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D17E5-BCE7-47C2-92DD-2FD8D9F66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786F3-33EA-4035-B9A8-C7ED1FF7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C2E1-A509-4143-AA3F-D82B6351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28801-9F02-4921-B11C-71080523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2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B19F7-3278-47E2-ABC2-4A040F222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E75A9-71E9-4EDB-A263-62735F992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53725-DD3D-44C0-B945-16AA2B4E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D169C-4C8A-45F8-B0BA-623D57C0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3C75A-AF27-41F3-B8C3-CD6DA9B6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F8535-67D5-4A0F-897B-EB8609AD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34505-19B0-40F3-A36B-C7714C1E0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67E22-6627-4CBB-8908-4E35D2B9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DF0A1-CEF6-405D-A425-BF24A88E9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FF6CF-8EE1-4221-BF35-87099DF0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9CD4-2768-4142-89F1-C34AD79F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9E455-E027-4F8A-A57F-0A5900A19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28A6F-1048-4275-A002-6B665F8B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CEDC6-1EC4-4401-ADAF-36FB72B1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1C7CA-06F4-4085-BB6D-1EC80D3A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7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AEDA-D781-4F15-BF80-3832B6A9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18A87-66C8-4086-8757-D1F85D7C0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C546A-10B9-4F5E-B37D-3D854C691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3ABFD-645B-4F09-A80B-44C3EAB9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4A5DF-ADAB-4021-8FA5-55790109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FB5D4-60AF-4515-9A00-E8876649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7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DC016-6418-474F-8F9A-4D68728DF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C9CE0-5613-4A21-A5EB-7B3BB1E4C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5C5D0-7A49-47A6-B0FE-F2580B878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B7A60-A1C2-4D3B-8E17-DFCEB839B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47CA9-DF31-4017-BDDD-E17A9A993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365E6F-3579-4219-A21E-1CCF2EA7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DDD49-484E-4C49-A628-CB2E28FB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828C78-94C3-45D4-B336-59324DF3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5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533A-C04E-4350-B4F5-E386FC17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A9271-7BA1-4E66-8F75-C9F5D4E0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6EC27-5B70-4D5F-9A49-3260F51D5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56E2F-09D7-413E-AA30-7CE278D8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9A0172-2FC5-44F4-A814-51B3D08B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71574-6BAB-48A4-A8CB-94489983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9B01B-2A78-4630-83AA-CAB936CC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2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14A7-DEB5-4A66-BD3E-0E72E16B3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EBF3C-9803-42C4-B6DF-8DE9DB531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2F227-3640-469F-9247-ECE7CA739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AF97E-54BB-4644-8BDF-DD97C8D5B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83586-2677-431B-BDB2-FD2B3B81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1F48B-47BD-4138-A5D6-4565F50C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E9731-1AE5-4D3E-B587-64B19437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F50DD-9D83-4072-A0B2-E5B070D84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C13B-5A8A-4B4D-A2E9-04515CE85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E6D1A-61A4-4D1B-B9B5-41D10A1B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36E53-A167-4A3D-9A12-5BE61B9C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ABDD8-6214-43A4-835F-E7FDEF471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3A5C1-5739-4EFA-949A-F0B3669A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DE9D6-8692-43C7-916E-7BBE1D6EF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1E629-A56C-4C34-AE9F-16578DC87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B78C6-1089-40E6-8660-16B9159619F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FB4AF-E0F7-4E6D-8BDB-D57EFD29D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82B6C-3F7C-43F2-8739-561C234EA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5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2CC4A-F3D6-8462-B4D9-D00830B4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486F-B395-410D-41CA-4F29536E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AAFC3A4-F82E-F610-8876-DAB018779E7F}"/>
              </a:ext>
            </a:extLst>
          </p:cNvPr>
          <p:cNvSpPr/>
          <p:nvPr/>
        </p:nvSpPr>
        <p:spPr>
          <a:xfrm>
            <a:off x="10095722" y="387253"/>
            <a:ext cx="1688841" cy="900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Session-2</a:t>
            </a:r>
            <a:endParaRPr lang="en-IN" dirty="0"/>
          </a:p>
        </p:txBody>
      </p:sp>
      <p:pic>
        <p:nvPicPr>
          <p:cNvPr id="2" name="Picture 2" descr="22,013 Credit Analysis Stock Photos - Free &amp; Royalty-Free Stock Photos from  Dreamstime">
            <a:extLst>
              <a:ext uri="{FF2B5EF4-FFF2-40B4-BE49-F238E27FC236}">
                <a16:creationId xmlns:a16="http://schemas.microsoft.com/office/drawing/2014/main" id="{B3914641-3B7A-E05A-7D7C-B4B6ABF2B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02" y="885826"/>
            <a:ext cx="6568751" cy="312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F968CD-FDF2-1428-4048-7D5EBF159496}"/>
              </a:ext>
            </a:extLst>
          </p:cNvPr>
          <p:cNvSpPr/>
          <p:nvPr/>
        </p:nvSpPr>
        <p:spPr>
          <a:xfrm>
            <a:off x="2621902" y="4376057"/>
            <a:ext cx="6568751" cy="6624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BANKER &amp; ANALYST’S PERSPECTIVE</a:t>
            </a:r>
            <a:endParaRPr lang="en-IN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6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9218" name="Picture 2" descr="CAPITAL BUDGETING DECISIONS Should we build this plant? Sovraj Gautam. -  ppt download">
            <a:extLst>
              <a:ext uri="{FF2B5EF4-FFF2-40B4-BE49-F238E27FC236}">
                <a16:creationId xmlns:a16="http://schemas.microsoft.com/office/drawing/2014/main" id="{A2DE7D88-38C2-6038-4D26-6C2969932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59" y="676470"/>
            <a:ext cx="6624733" cy="49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93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716AD7-D807-9D0E-F925-1D1F2DF993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7094" y="679207"/>
            <a:ext cx="5281126" cy="48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33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1BFAEE-DD70-40E7-C1F8-5488B4487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0433" y="1278295"/>
            <a:ext cx="7893001" cy="39796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43D5D0-E68C-6DDC-2880-B24167F7A14D}"/>
              </a:ext>
            </a:extLst>
          </p:cNvPr>
          <p:cNvSpPr/>
          <p:nvPr/>
        </p:nvSpPr>
        <p:spPr>
          <a:xfrm>
            <a:off x="1830433" y="5257959"/>
            <a:ext cx="5932636" cy="6412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Discount Rate=5%. Find out NPV and IRR (with higher discount rate-7%)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6595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-14818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CB3021-02D8-163B-06C2-8E3A86CB9D11}"/>
              </a:ext>
            </a:extLst>
          </p:cNvPr>
          <p:cNvSpPr/>
          <p:nvPr/>
        </p:nvSpPr>
        <p:spPr>
          <a:xfrm>
            <a:off x="4280632" y="2967335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4743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E5AA55-D478-E211-F778-D9F2842F3F06}"/>
              </a:ext>
            </a:extLst>
          </p:cNvPr>
          <p:cNvSpPr/>
          <p:nvPr/>
        </p:nvSpPr>
        <p:spPr>
          <a:xfrm>
            <a:off x="1791478" y="1045029"/>
            <a:ext cx="9815804" cy="40588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N" sz="18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Corporate underwriting is the process of evaluating the financial viability and profitability of investment projects undertaken by a company.</a:t>
            </a:r>
            <a:endParaRPr lang="en-IN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N" sz="18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It helps companies make informed decisions by assessing the expected cash flows, risks,    and potential returns of a project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5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1026" name="Picture 2" descr="Net Present Value (NPV): What It Means and Steps to Calculate It">
            <a:extLst>
              <a:ext uri="{FF2B5EF4-FFF2-40B4-BE49-F238E27FC236}">
                <a16:creationId xmlns:a16="http://schemas.microsoft.com/office/drawing/2014/main" id="{A4964F98-0CBC-919C-4B4A-3FB01EDB8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78" y="723900"/>
            <a:ext cx="8649477" cy="491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25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2050" name="Picture 2" descr="Discount rate formula: Calculating discount rate [WACC/APV]">
            <a:extLst>
              <a:ext uri="{FF2B5EF4-FFF2-40B4-BE49-F238E27FC236}">
                <a16:creationId xmlns:a16="http://schemas.microsoft.com/office/drawing/2014/main" id="{58CEB785-0CA9-D7F3-29BB-2ECC590F8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718" y="1399593"/>
            <a:ext cx="7387707" cy="301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51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FE5ABD-859A-7146-D506-358DB9726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6541" y="1511559"/>
            <a:ext cx="9024921" cy="28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6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285215-747F-9B6A-2A86-2D629EF0CF8C}"/>
              </a:ext>
            </a:extLst>
          </p:cNvPr>
          <p:cNvSpPr txBox="1"/>
          <p:nvPr/>
        </p:nvSpPr>
        <p:spPr>
          <a:xfrm>
            <a:off x="2136710" y="2621903"/>
            <a:ext cx="72312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0" i="0" dirty="0">
              <a:solidFill>
                <a:srgbClr val="374151"/>
              </a:solidFill>
              <a:effectLst/>
              <a:latin typeface="Segoe UI Variable Text Semibold" pitchFamily="2" charset="0"/>
            </a:endParaRPr>
          </a:p>
          <a:p>
            <a:endParaRPr lang="en-US" dirty="0">
              <a:solidFill>
                <a:srgbClr val="374151"/>
              </a:solidFill>
              <a:latin typeface="Segoe UI Variable Text Semibold" pitchFamily="2" charset="0"/>
            </a:endParaRPr>
          </a:p>
          <a:p>
            <a:endParaRPr lang="en-US" b="0" i="0" dirty="0">
              <a:solidFill>
                <a:srgbClr val="374151"/>
              </a:solidFill>
              <a:effectLst/>
              <a:latin typeface="Segoe UI Variable Text Semibold" pitchFamily="2" charset="0"/>
            </a:endParaRPr>
          </a:p>
          <a:p>
            <a:endParaRPr lang="en-US" dirty="0">
              <a:solidFill>
                <a:srgbClr val="374151"/>
              </a:solidFill>
              <a:latin typeface="Segoe UI Variable Text Semibold" pitchFamily="2" charset="0"/>
            </a:endParaRP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Segoe UI Variable Text Semibold" pitchFamily="2" charset="0"/>
              </a:rPr>
              <a:t>The internal rate of return (IRR) is a financial metric used to evaluate the profitability of an investment or project. It represents the discount rate at which the net present value (NPV) of the investment becomes zero.</a:t>
            </a:r>
          </a:p>
          <a:p>
            <a:endParaRPr lang="en-US" dirty="0">
              <a:solidFill>
                <a:srgbClr val="374151"/>
              </a:solidFill>
              <a:latin typeface="Segoe UI Variable Text Semibold" pitchFamily="2" charset="0"/>
            </a:endParaRP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Segoe UI Variable Text Semibold" pitchFamily="2" charset="0"/>
              </a:rPr>
              <a:t> In other words, it is the interest rate at which the present value of the investment's cash inflows equals the present value of its cash outflows.</a:t>
            </a:r>
            <a:endParaRPr lang="en-IN" dirty="0">
              <a:latin typeface="Segoe UI Variable Text Semibold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4780FB-E203-DEF7-EA15-6D239EED0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5839" y="723900"/>
            <a:ext cx="4704127" cy="291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66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5AD6E-4CB6-ED21-7DF9-E1F788AED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1950" y="1324948"/>
            <a:ext cx="6766974" cy="371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5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7172" name="Picture 4" descr="-Conceptual Financial Viability Evaluation Framework  ">
            <a:extLst>
              <a:ext uri="{FF2B5EF4-FFF2-40B4-BE49-F238E27FC236}">
                <a16:creationId xmlns:a16="http://schemas.microsoft.com/office/drawing/2014/main" id="{F8901229-27DA-23AD-7721-2B6B2DB75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843088"/>
            <a:ext cx="809625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929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8194" name="Picture 2" descr="What is Net Present Value (NPV)? Definition, Formula, Example, Calculation,  Interpretation, Advantages, Disadvantages - The Investors Book">
            <a:extLst>
              <a:ext uri="{FF2B5EF4-FFF2-40B4-BE49-F238E27FC236}">
                <a16:creationId xmlns:a16="http://schemas.microsoft.com/office/drawing/2014/main" id="{01B1EA8F-CAF7-1372-5AFD-0B0D0D37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061" y="588678"/>
            <a:ext cx="5168780" cy="510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83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137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Segoe UI Variable Text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Hiren Bhanushali</dc:creator>
  <cp:lastModifiedBy>abhijit.stfc@hotmail.com</cp:lastModifiedBy>
  <cp:revision>45</cp:revision>
  <dcterms:created xsi:type="dcterms:W3CDTF">2022-11-11T08:27:28Z</dcterms:created>
  <dcterms:modified xsi:type="dcterms:W3CDTF">2023-06-08T18:49:57Z</dcterms:modified>
</cp:coreProperties>
</file>