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7" r:id="rId3"/>
    <p:sldId id="288" r:id="rId4"/>
    <p:sldId id="289" r:id="rId5"/>
    <p:sldId id="290" r:id="rId6"/>
    <p:sldId id="291" r:id="rId7"/>
    <p:sldId id="292" r:id="rId8"/>
    <p:sldId id="293" r:id="rId9"/>
    <p:sldId id="294" r:id="rId10"/>
    <p:sldId id="295" r:id="rId11"/>
    <p:sldId id="296" r:id="rId12"/>
    <p:sldId id="300" r:id="rId13"/>
    <p:sldId id="297" r:id="rId14"/>
    <p:sldId id="298" r:id="rId15"/>
    <p:sldId id="299" r:id="rId16"/>
    <p:sldId id="301" r:id="rId17"/>
    <p:sldId id="302" r:id="rId18"/>
    <p:sldId id="304" r:id="rId19"/>
    <p:sldId id="305" r:id="rId20"/>
    <p:sldId id="306" r:id="rId21"/>
    <p:sldId id="307" r:id="rId22"/>
    <p:sldId id="308" r:id="rId23"/>
    <p:sldId id="309" r:id="rId24"/>
    <p:sldId id="310"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66391-2DEB-4ACA-B621-D950247E2FE0}" v="93" dt="2023-06-14T18:12:48.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078425196850378E-2"/>
          <c:y val="3.2485737965938552E-2"/>
          <c:w val="0.93458821358267719"/>
          <c:h val="0.87061153601060925"/>
        </c:manualLayout>
      </c:layout>
      <c:lineChart>
        <c:grouping val="standard"/>
        <c:varyColors val="0"/>
        <c:ser>
          <c:idx val="0"/>
          <c:order val="0"/>
          <c:tx>
            <c:strRef>
              <c:f>Sheet1!$B$1</c:f>
              <c:strCache>
                <c:ptCount val="1"/>
                <c:pt idx="0">
                  <c:v>Value of Bond</c:v>
                </c:pt>
              </c:strCache>
            </c:strRef>
          </c:tx>
          <c:spPr>
            <a:ln w="28575" cap="rnd">
              <a:solidFill>
                <a:schemeClr val="accent1"/>
              </a:solidFill>
              <a:round/>
            </a:ln>
            <a:effectLst/>
          </c:spPr>
          <c:marker>
            <c:symbol val="none"/>
          </c:marker>
          <c:cat>
            <c:numRef>
              <c:f>Sheet1!$A$2:$A$7</c:f>
              <c:numCache>
                <c:formatCode>0%</c:formatCode>
                <c:ptCount val="6"/>
                <c:pt idx="0">
                  <c:v>0.05</c:v>
                </c:pt>
                <c:pt idx="1">
                  <c:v>0.1</c:v>
                </c:pt>
                <c:pt idx="2">
                  <c:v>0.15</c:v>
                </c:pt>
                <c:pt idx="3">
                  <c:v>0.2</c:v>
                </c:pt>
                <c:pt idx="4">
                  <c:v>0.25</c:v>
                </c:pt>
                <c:pt idx="5">
                  <c:v>0.3</c:v>
                </c:pt>
              </c:numCache>
            </c:numRef>
          </c:cat>
          <c:val>
            <c:numRef>
              <c:f>Sheet1!$B$2:$B$7</c:f>
              <c:numCache>
                <c:formatCode>General</c:formatCode>
                <c:ptCount val="6"/>
                <c:pt idx="0">
                  <c:v>2000</c:v>
                </c:pt>
                <c:pt idx="1">
                  <c:v>1000</c:v>
                </c:pt>
                <c:pt idx="2">
                  <c:v>667</c:v>
                </c:pt>
                <c:pt idx="3">
                  <c:v>500</c:v>
                </c:pt>
                <c:pt idx="4">
                  <c:v>400</c:v>
                </c:pt>
                <c:pt idx="5">
                  <c:v>333</c:v>
                </c:pt>
              </c:numCache>
            </c:numRef>
          </c:val>
          <c:smooth val="0"/>
          <c:extLst>
            <c:ext xmlns:c16="http://schemas.microsoft.com/office/drawing/2014/chart" uri="{C3380CC4-5D6E-409C-BE32-E72D297353CC}">
              <c16:uniqueId val="{00000000-D96D-4B24-842F-5616523FC03D}"/>
            </c:ext>
          </c:extLst>
        </c:ser>
        <c:dLbls>
          <c:showLegendKey val="0"/>
          <c:showVal val="0"/>
          <c:showCatName val="0"/>
          <c:showSerName val="0"/>
          <c:showPercent val="0"/>
          <c:showBubbleSize val="0"/>
        </c:dLbls>
        <c:smooth val="0"/>
        <c:axId val="303489528"/>
        <c:axId val="303496888"/>
      </c:lineChart>
      <c:catAx>
        <c:axId val="30348952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496888"/>
        <c:crosses val="autoZero"/>
        <c:auto val="1"/>
        <c:lblAlgn val="ctr"/>
        <c:lblOffset val="100"/>
        <c:noMultiLvlLbl val="0"/>
      </c:catAx>
      <c:valAx>
        <c:axId val="303496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48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5 year Bond</c:v>
                </c:pt>
              </c:strCache>
            </c:strRef>
          </c:tx>
          <c:spPr>
            <a:ln w="28575" cap="rnd">
              <a:solidFill>
                <a:schemeClr val="accent1"/>
              </a:solidFill>
              <a:round/>
            </a:ln>
            <a:effectLst/>
          </c:spPr>
          <c:marker>
            <c:symbol val="none"/>
          </c:marker>
          <c:cat>
            <c:numRef>
              <c:f>Sheet1!$A$2:$A$7</c:f>
              <c:numCache>
                <c:formatCode>0%</c:formatCode>
                <c:ptCount val="6"/>
                <c:pt idx="0">
                  <c:v>0.05</c:v>
                </c:pt>
                <c:pt idx="1">
                  <c:v>0.1</c:v>
                </c:pt>
                <c:pt idx="2">
                  <c:v>0.15</c:v>
                </c:pt>
                <c:pt idx="3">
                  <c:v>0.2</c:v>
                </c:pt>
                <c:pt idx="4">
                  <c:v>0.25</c:v>
                </c:pt>
                <c:pt idx="5">
                  <c:v>0.3</c:v>
                </c:pt>
              </c:numCache>
            </c:numRef>
          </c:cat>
          <c:val>
            <c:numRef>
              <c:f>Sheet1!$B$2:$B$7</c:f>
              <c:numCache>
                <c:formatCode>General</c:formatCode>
                <c:ptCount val="6"/>
                <c:pt idx="0">
                  <c:v>1216</c:v>
                </c:pt>
                <c:pt idx="1">
                  <c:v>1000</c:v>
                </c:pt>
                <c:pt idx="2">
                  <c:v>832</c:v>
                </c:pt>
                <c:pt idx="3">
                  <c:v>701</c:v>
                </c:pt>
                <c:pt idx="4">
                  <c:v>597</c:v>
                </c:pt>
                <c:pt idx="5">
                  <c:v>513</c:v>
                </c:pt>
              </c:numCache>
            </c:numRef>
          </c:val>
          <c:smooth val="0"/>
          <c:extLst>
            <c:ext xmlns:c16="http://schemas.microsoft.com/office/drawing/2014/chart" uri="{C3380CC4-5D6E-409C-BE32-E72D297353CC}">
              <c16:uniqueId val="{00000000-F2D5-43C1-B4FD-5A30FD0CB24C}"/>
            </c:ext>
          </c:extLst>
        </c:ser>
        <c:ser>
          <c:idx val="1"/>
          <c:order val="1"/>
          <c:tx>
            <c:strRef>
              <c:f>Sheet1!$C$1</c:f>
              <c:strCache>
                <c:ptCount val="1"/>
                <c:pt idx="0">
                  <c:v>10 year Bond</c:v>
                </c:pt>
              </c:strCache>
            </c:strRef>
          </c:tx>
          <c:spPr>
            <a:ln w="28575" cap="rnd">
              <a:solidFill>
                <a:schemeClr val="accent2"/>
              </a:solidFill>
              <a:round/>
            </a:ln>
            <a:effectLst/>
          </c:spPr>
          <c:marker>
            <c:symbol val="none"/>
          </c:marker>
          <c:cat>
            <c:numRef>
              <c:f>Sheet1!$A$2:$A$7</c:f>
              <c:numCache>
                <c:formatCode>0%</c:formatCode>
                <c:ptCount val="6"/>
                <c:pt idx="0">
                  <c:v>0.05</c:v>
                </c:pt>
                <c:pt idx="1">
                  <c:v>0.1</c:v>
                </c:pt>
                <c:pt idx="2">
                  <c:v>0.15</c:v>
                </c:pt>
                <c:pt idx="3">
                  <c:v>0.2</c:v>
                </c:pt>
                <c:pt idx="4">
                  <c:v>0.25</c:v>
                </c:pt>
                <c:pt idx="5">
                  <c:v>0.3</c:v>
                </c:pt>
              </c:numCache>
            </c:numRef>
          </c:cat>
          <c:val>
            <c:numRef>
              <c:f>Sheet1!$C$2:$C$7</c:f>
              <c:numCache>
                <c:formatCode>General</c:formatCode>
                <c:ptCount val="6"/>
                <c:pt idx="0">
                  <c:v>1386</c:v>
                </c:pt>
                <c:pt idx="1">
                  <c:v>1000</c:v>
                </c:pt>
                <c:pt idx="2">
                  <c:v>749</c:v>
                </c:pt>
                <c:pt idx="3">
                  <c:v>581</c:v>
                </c:pt>
                <c:pt idx="4">
                  <c:v>464</c:v>
                </c:pt>
                <c:pt idx="5">
                  <c:v>382</c:v>
                </c:pt>
              </c:numCache>
            </c:numRef>
          </c:val>
          <c:smooth val="0"/>
          <c:extLst>
            <c:ext xmlns:c16="http://schemas.microsoft.com/office/drawing/2014/chart" uri="{C3380CC4-5D6E-409C-BE32-E72D297353CC}">
              <c16:uniqueId val="{00000001-F2D5-43C1-B4FD-5A30FD0CB24C}"/>
            </c:ext>
          </c:extLst>
        </c:ser>
        <c:ser>
          <c:idx val="2"/>
          <c:order val="2"/>
          <c:tx>
            <c:strRef>
              <c:f>Sheet1!$D$1</c:f>
              <c:strCache>
                <c:ptCount val="1"/>
                <c:pt idx="0">
                  <c:v>Perpetual Bond</c:v>
                </c:pt>
              </c:strCache>
            </c:strRef>
          </c:tx>
          <c:spPr>
            <a:ln w="28575" cap="rnd">
              <a:solidFill>
                <a:schemeClr val="accent3"/>
              </a:solidFill>
              <a:round/>
            </a:ln>
            <a:effectLst/>
          </c:spPr>
          <c:marker>
            <c:symbol val="none"/>
          </c:marker>
          <c:cat>
            <c:numRef>
              <c:f>Sheet1!$A$2:$A$7</c:f>
              <c:numCache>
                <c:formatCode>0%</c:formatCode>
                <c:ptCount val="6"/>
                <c:pt idx="0">
                  <c:v>0.05</c:v>
                </c:pt>
                <c:pt idx="1">
                  <c:v>0.1</c:v>
                </c:pt>
                <c:pt idx="2">
                  <c:v>0.15</c:v>
                </c:pt>
                <c:pt idx="3">
                  <c:v>0.2</c:v>
                </c:pt>
                <c:pt idx="4">
                  <c:v>0.25</c:v>
                </c:pt>
                <c:pt idx="5">
                  <c:v>0.3</c:v>
                </c:pt>
              </c:numCache>
            </c:numRef>
          </c:cat>
          <c:val>
            <c:numRef>
              <c:f>Sheet1!$D$2:$D$7</c:f>
              <c:numCache>
                <c:formatCode>General</c:formatCode>
                <c:ptCount val="6"/>
                <c:pt idx="0">
                  <c:v>2000</c:v>
                </c:pt>
                <c:pt idx="1">
                  <c:v>1000</c:v>
                </c:pt>
                <c:pt idx="2">
                  <c:v>667</c:v>
                </c:pt>
                <c:pt idx="3">
                  <c:v>500</c:v>
                </c:pt>
                <c:pt idx="4">
                  <c:v>400</c:v>
                </c:pt>
                <c:pt idx="5">
                  <c:v>333</c:v>
                </c:pt>
              </c:numCache>
            </c:numRef>
          </c:val>
          <c:smooth val="0"/>
          <c:extLst>
            <c:ext xmlns:c16="http://schemas.microsoft.com/office/drawing/2014/chart" uri="{C3380CC4-5D6E-409C-BE32-E72D297353CC}">
              <c16:uniqueId val="{00000002-F2D5-43C1-B4FD-5A30FD0CB24C}"/>
            </c:ext>
          </c:extLst>
        </c:ser>
        <c:dLbls>
          <c:showLegendKey val="0"/>
          <c:showVal val="0"/>
          <c:showCatName val="0"/>
          <c:showSerName val="0"/>
          <c:showPercent val="0"/>
          <c:showBubbleSize val="0"/>
        </c:dLbls>
        <c:smooth val="0"/>
        <c:axId val="439662904"/>
        <c:axId val="439664504"/>
      </c:lineChart>
      <c:catAx>
        <c:axId val="4396629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664504"/>
        <c:crosses val="autoZero"/>
        <c:auto val="1"/>
        <c:lblAlgn val="ctr"/>
        <c:lblOffset val="100"/>
        <c:noMultiLvlLbl val="0"/>
      </c:catAx>
      <c:valAx>
        <c:axId val="439664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662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1979E-9DD3-425C-8036-E363AF3F50B2}" type="datetimeFigureOut">
              <a:rPr lang="en-IN" smtClean="0"/>
              <a:t>14-06-2023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4D7B0-DF56-41CD-9A69-4315144C9F29}" type="slidenum">
              <a:rPr lang="en-IN" smtClean="0"/>
              <a:t>‹#›</a:t>
            </a:fld>
            <a:endParaRPr lang="en-IN"/>
          </a:p>
        </p:txBody>
      </p:sp>
    </p:spTree>
    <p:extLst>
      <p:ext uri="{BB962C8B-B14F-4D97-AF65-F5344CB8AC3E}">
        <p14:creationId xmlns:p14="http://schemas.microsoft.com/office/powerpoint/2010/main" val="300387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6/14/2023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6/14/2023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8"/>
            <a:ext cx="1765616" cy="579988"/>
          </a:xfrm>
          <a:prstGeom prst="rect">
            <a:avLst/>
          </a:prstGeom>
        </p:spPr>
      </p:pic>
      <p:sp>
        <p:nvSpPr>
          <p:cNvPr id="3" name="Oval 2">
            <a:extLst>
              <a:ext uri="{FF2B5EF4-FFF2-40B4-BE49-F238E27FC236}">
                <a16:creationId xmlns:a16="http://schemas.microsoft.com/office/drawing/2014/main" id="{36776AEB-2594-7711-311A-C36C309F214A}"/>
              </a:ext>
            </a:extLst>
          </p:cNvPr>
          <p:cNvSpPr/>
          <p:nvPr/>
        </p:nvSpPr>
        <p:spPr>
          <a:xfrm>
            <a:off x="9759820" y="387253"/>
            <a:ext cx="1765616" cy="881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Session-1</a:t>
            </a:r>
            <a:endParaRPr lang="en-IN" dirty="0"/>
          </a:p>
        </p:txBody>
      </p:sp>
      <p:sp>
        <p:nvSpPr>
          <p:cNvPr id="2" name="TextBox 1">
            <a:extLst>
              <a:ext uri="{FF2B5EF4-FFF2-40B4-BE49-F238E27FC236}">
                <a16:creationId xmlns:a16="http://schemas.microsoft.com/office/drawing/2014/main" id="{4FCEB0FC-9887-38C6-2300-F9E4401B3DDF}"/>
              </a:ext>
            </a:extLst>
          </p:cNvPr>
          <p:cNvSpPr txBox="1"/>
          <p:nvPr/>
        </p:nvSpPr>
        <p:spPr>
          <a:xfrm>
            <a:off x="685800" y="1408922"/>
            <a:ext cx="10128380" cy="2308324"/>
          </a:xfrm>
          <a:prstGeom prst="rect">
            <a:avLst/>
          </a:prstGeom>
          <a:noFill/>
        </p:spPr>
        <p:txBody>
          <a:bodyPr wrap="square" rtlCol="0">
            <a:spAutoFit/>
          </a:bodyPr>
          <a:lstStyle/>
          <a:p>
            <a:pPr algn="ctr"/>
            <a:endParaRPr lang="en-US" sz="4800" dirty="0">
              <a:latin typeface="Arial Black" panose="020B0A04020102020204" pitchFamily="34" charset="0"/>
            </a:endParaRPr>
          </a:p>
          <a:p>
            <a:pPr algn="ctr"/>
            <a:endParaRPr lang="en-US" sz="4800" dirty="0">
              <a:latin typeface="Arial Black" panose="020B0A04020102020204" pitchFamily="34" charset="0"/>
            </a:endParaRPr>
          </a:p>
          <a:p>
            <a:pPr algn="ctr"/>
            <a:r>
              <a:rPr lang="en-US" sz="4800" dirty="0">
                <a:latin typeface="Arial Black" panose="020B0A04020102020204" pitchFamily="34" charset="0"/>
              </a:rPr>
              <a:t>Bonds &amp; Loans</a:t>
            </a:r>
            <a:endParaRPr lang="en-IN" sz="4800" dirty="0">
              <a:latin typeface="Arial Black" panose="020B0A04020102020204" pitchFamily="34" charset="0"/>
            </a:endParaRPr>
          </a:p>
        </p:txBody>
      </p:sp>
    </p:spTree>
    <p:extLst>
      <p:ext uri="{BB962C8B-B14F-4D97-AF65-F5344CB8AC3E}">
        <p14:creationId xmlns:p14="http://schemas.microsoft.com/office/powerpoint/2010/main" val="131186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7170" name="Picture 2">
            <a:extLst>
              <a:ext uri="{FF2B5EF4-FFF2-40B4-BE49-F238E27FC236}">
                <a16:creationId xmlns:a16="http://schemas.microsoft.com/office/drawing/2014/main" id="{83E58740-EAA9-3984-4B32-2F0F78577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087" y="1306286"/>
            <a:ext cx="7803778"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5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8194" name="Picture 2" descr="Types of Municipal Bonds and Their Risks | Intuit Mint">
            <a:extLst>
              <a:ext uri="{FF2B5EF4-FFF2-40B4-BE49-F238E27FC236}">
                <a16:creationId xmlns:a16="http://schemas.microsoft.com/office/drawing/2014/main" id="{8C99BF74-9EA5-019D-A593-17FC52B20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024" y="1002078"/>
            <a:ext cx="6466460" cy="469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2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9218" name="Picture 2" descr="Yield to Maturity (YTM) - Meaning, Formula &amp; Calculation">
            <a:extLst>
              <a:ext uri="{FF2B5EF4-FFF2-40B4-BE49-F238E27FC236}">
                <a16:creationId xmlns:a16="http://schemas.microsoft.com/office/drawing/2014/main" id="{40B6EB03-C260-8ACF-54E0-796B65EAF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735" y="2500604"/>
            <a:ext cx="8738647" cy="19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1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8813BE7A-D29B-1433-CE8C-73D8E002B912}"/>
              </a:ext>
            </a:extLst>
          </p:cNvPr>
          <p:cNvSpPr txBox="1"/>
          <p:nvPr/>
        </p:nvSpPr>
        <p:spPr>
          <a:xfrm>
            <a:off x="2034072" y="1306286"/>
            <a:ext cx="7112259" cy="2585323"/>
          </a:xfrm>
          <a:prstGeom prst="rect">
            <a:avLst/>
          </a:prstGeom>
          <a:noFill/>
        </p:spPr>
        <p:txBody>
          <a:bodyPr wrap="square">
            <a:spAutoFit/>
          </a:bodyPr>
          <a:lstStyle/>
          <a:p>
            <a:r>
              <a:rPr lang="en-US" sz="1800" b="1" dirty="0"/>
              <a:t>Bond Value- Brainstorming</a:t>
            </a:r>
          </a:p>
          <a:p>
            <a:endParaRPr lang="en-US" dirty="0"/>
          </a:p>
          <a:p>
            <a:r>
              <a:rPr lang="en-US" sz="1800" dirty="0"/>
              <a:t>5 year Rs. 1000 par value bond, bearing a nominal rate of interest of 7% per annum. The investor’s required rate of return is 8%. We are required to find out the purchase price investor is willing to pay for the Bond now…</a:t>
            </a:r>
          </a:p>
          <a:p>
            <a:endParaRPr lang="en-US" sz="1800" dirty="0"/>
          </a:p>
          <a:p>
            <a:r>
              <a:rPr lang="en-US" sz="1800" dirty="0"/>
              <a:t>The investor will receive Rs. 70 as interest every year for 5 years and Rs. 1000 on maturity (i.e. at the end of 5</a:t>
            </a:r>
            <a:r>
              <a:rPr lang="en-US" sz="1800" baseline="30000" dirty="0"/>
              <a:t>th</a:t>
            </a:r>
            <a:r>
              <a:rPr lang="en-US" sz="1800" dirty="0"/>
              <a:t> year). Calculate the Present Value of the Bond</a:t>
            </a:r>
          </a:p>
        </p:txBody>
      </p:sp>
    </p:spTree>
    <p:extLst>
      <p:ext uri="{BB962C8B-B14F-4D97-AF65-F5344CB8AC3E}">
        <p14:creationId xmlns:p14="http://schemas.microsoft.com/office/powerpoint/2010/main" val="3243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0244" name="Picture 4" descr="Yield to Maturity-YTM and Yield to Call-YTC - BBALectures.com">
            <a:extLst>
              <a:ext uri="{FF2B5EF4-FFF2-40B4-BE49-F238E27FC236}">
                <a16:creationId xmlns:a16="http://schemas.microsoft.com/office/drawing/2014/main" id="{25705903-E06B-9D45-F930-AAF7D229C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22" y="738033"/>
            <a:ext cx="8695857" cy="553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3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1266" name="Picture 2" descr="Yield to Maturity (YTM) Calculation - YouTube">
            <a:extLst>
              <a:ext uri="{FF2B5EF4-FFF2-40B4-BE49-F238E27FC236}">
                <a16:creationId xmlns:a16="http://schemas.microsoft.com/office/drawing/2014/main" id="{2E02619D-F981-596E-7F6F-50A15FD88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759" y="1096347"/>
            <a:ext cx="6913984" cy="5185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06EC9B1-668F-A3D0-509F-E14823B21B19}"/>
              </a:ext>
            </a:extLst>
          </p:cNvPr>
          <p:cNvSpPr/>
          <p:nvPr/>
        </p:nvSpPr>
        <p:spPr>
          <a:xfrm>
            <a:off x="2127380" y="270588"/>
            <a:ext cx="6344816" cy="4945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Brainstorming YTM</a:t>
            </a:r>
            <a:endParaRPr lang="en-IN" dirty="0"/>
          </a:p>
        </p:txBody>
      </p:sp>
    </p:spTree>
    <p:extLst>
      <p:ext uri="{BB962C8B-B14F-4D97-AF65-F5344CB8AC3E}">
        <p14:creationId xmlns:p14="http://schemas.microsoft.com/office/powerpoint/2010/main" val="2781386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2290" name="Picture 2" descr="Yield to Maturity-YTM and Yield to Call-YTC - BBALectures.com">
            <a:extLst>
              <a:ext uri="{FF2B5EF4-FFF2-40B4-BE49-F238E27FC236}">
                <a16:creationId xmlns:a16="http://schemas.microsoft.com/office/drawing/2014/main" id="{34D5EE92-9CA4-A5C1-5B8C-4F1000A4E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66" y="874837"/>
            <a:ext cx="8538572" cy="524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5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3316" name="Picture 4" descr="YTC - Yield to Call Calculator">
            <a:extLst>
              <a:ext uri="{FF2B5EF4-FFF2-40B4-BE49-F238E27FC236}">
                <a16:creationId xmlns:a16="http://schemas.microsoft.com/office/drawing/2014/main" id="{509A9D1F-3BBC-1C61-4CA8-6A59A6BA0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703" y="697326"/>
            <a:ext cx="6522098" cy="453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8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5362" name="Picture 2" descr="Yield to Worst (YTW), Formula + Calculator">
            <a:extLst>
              <a:ext uri="{FF2B5EF4-FFF2-40B4-BE49-F238E27FC236}">
                <a16:creationId xmlns:a16="http://schemas.microsoft.com/office/drawing/2014/main" id="{8F4E9E3F-FFD6-C4CF-9F5D-FDA6A3ADE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952" y="2080728"/>
            <a:ext cx="7891904" cy="245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9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F7DD8590-DA5B-9318-3457-27CD5C081CFE}"/>
              </a:ext>
            </a:extLst>
          </p:cNvPr>
          <p:cNvSpPr txBox="1"/>
          <p:nvPr/>
        </p:nvSpPr>
        <p:spPr>
          <a:xfrm>
            <a:off x="2155371" y="1838131"/>
            <a:ext cx="6990961" cy="2368469"/>
          </a:xfrm>
          <a:prstGeom prst="rect">
            <a:avLst/>
          </a:prstGeom>
          <a:noFill/>
        </p:spPr>
        <p:txBody>
          <a:bodyPr wrap="square">
            <a:spAutoFit/>
          </a:bodyPr>
          <a:lstStyle/>
          <a:p>
            <a:pPr lvl="0">
              <a:lnSpc>
                <a:spcPct val="107000"/>
              </a:lnSpc>
              <a:spcAft>
                <a:spcPts val="800"/>
              </a:spcAft>
              <a:buSzPts val="1000"/>
              <a:tabLst>
                <a:tab pos="457200" algn="l"/>
              </a:tabLst>
            </a:pPr>
            <a:r>
              <a:rPr lang="en-IN"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Find out Yield To Worst (YTW)</a:t>
            </a:r>
          </a:p>
          <a:p>
            <a:pPr marL="342900" lvl="0" indent="-342900">
              <a:lnSpc>
                <a:spcPct val="107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Face value (par value): $1,000</a:t>
            </a:r>
            <a:endParaRPr lang="en-IN"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Coupon rate: 5%</a:t>
            </a:r>
            <a:endParaRPr lang="en-IN"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Maturity: 10 years</a:t>
            </a:r>
            <a:endParaRPr lang="en-IN"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Callable after: 5 years</a:t>
            </a:r>
            <a:endParaRPr lang="en-IN"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Call price: $1,050</a:t>
            </a:r>
            <a:endParaRPr lang="en-IN"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2BD5435-DA72-D248-A8A4-E726EAA1B956}"/>
              </a:ext>
            </a:extLst>
          </p:cNvPr>
          <p:cNvSpPr/>
          <p:nvPr/>
        </p:nvSpPr>
        <p:spPr>
          <a:xfrm>
            <a:off x="2155371" y="457200"/>
            <a:ext cx="5654351" cy="579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YTW- Brainstorming</a:t>
            </a:r>
            <a:endParaRPr lang="en-IN" dirty="0"/>
          </a:p>
        </p:txBody>
      </p:sp>
    </p:spTree>
    <p:extLst>
      <p:ext uri="{BB962C8B-B14F-4D97-AF65-F5344CB8AC3E}">
        <p14:creationId xmlns:p14="http://schemas.microsoft.com/office/powerpoint/2010/main" val="306670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Content Placeholder 3">
            <a:extLst>
              <a:ext uri="{FF2B5EF4-FFF2-40B4-BE49-F238E27FC236}">
                <a16:creationId xmlns:a16="http://schemas.microsoft.com/office/drawing/2014/main" id="{C021489E-EE01-AAC1-998C-EB05FBA40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42" y="1489723"/>
            <a:ext cx="4861346" cy="3240897"/>
          </a:xfrm>
          <a:prstGeom prst="rect">
            <a:avLst/>
          </a:prstGeom>
        </p:spPr>
      </p:pic>
    </p:spTree>
    <p:extLst>
      <p:ext uri="{BB962C8B-B14F-4D97-AF65-F5344CB8AC3E}">
        <p14:creationId xmlns:p14="http://schemas.microsoft.com/office/powerpoint/2010/main" val="412415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763242D2-7E2C-79A0-64BA-50D4B378E5CB}"/>
              </a:ext>
            </a:extLst>
          </p:cNvPr>
          <p:cNvSpPr txBox="1"/>
          <p:nvPr/>
        </p:nvSpPr>
        <p:spPr>
          <a:xfrm>
            <a:off x="1934166" y="1856792"/>
            <a:ext cx="7212166" cy="2031325"/>
          </a:xfrm>
          <a:prstGeom prst="rect">
            <a:avLst/>
          </a:prstGeom>
          <a:noFill/>
        </p:spPr>
        <p:txBody>
          <a:bodyPr wrap="square">
            <a:spAutoFit/>
          </a:bodyPr>
          <a:lstStyle/>
          <a:p>
            <a:r>
              <a:rPr lang="en-US" sz="1800" b="1" dirty="0"/>
              <a:t>Pure Discount Bond</a:t>
            </a:r>
          </a:p>
          <a:p>
            <a:endParaRPr lang="en-US" dirty="0"/>
          </a:p>
          <a:p>
            <a:r>
              <a:rPr lang="en-US" sz="1800" dirty="0"/>
              <a:t>Pure Discount Bond provides for the payment of a lump sum amount at a future date in exchange for a current price of the Bond. The difference between face value and its purchase price gives the return or YTM of the bond. This is also called Deep Discount Bond or Zero Interest Bond or Zero Coupon Bond.</a:t>
            </a:r>
          </a:p>
        </p:txBody>
      </p:sp>
    </p:spTree>
    <p:extLst>
      <p:ext uri="{BB962C8B-B14F-4D97-AF65-F5344CB8AC3E}">
        <p14:creationId xmlns:p14="http://schemas.microsoft.com/office/powerpoint/2010/main" val="1173779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16386" name="Picture 2" descr="Zero Coupon Bond Value - Formula (with Calculator)">
            <a:extLst>
              <a:ext uri="{FF2B5EF4-FFF2-40B4-BE49-F238E27FC236}">
                <a16:creationId xmlns:a16="http://schemas.microsoft.com/office/drawing/2014/main" id="{36CED204-B117-DBBC-0C2A-147E1666A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322" y="1762833"/>
            <a:ext cx="5282391" cy="233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9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DC885426-E039-5562-3E27-0C4AD56CD6A0}"/>
              </a:ext>
            </a:extLst>
          </p:cNvPr>
          <p:cNvSpPr/>
          <p:nvPr/>
        </p:nvSpPr>
        <p:spPr>
          <a:xfrm>
            <a:off x="2062065" y="1268963"/>
            <a:ext cx="7735078" cy="35363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Brainstorming on Zero Coupon Bond</a:t>
            </a:r>
          </a:p>
          <a:p>
            <a:endParaRPr lang="en-US" dirty="0"/>
          </a:p>
          <a:p>
            <a:endParaRPr lang="en-US" dirty="0"/>
          </a:p>
          <a:p>
            <a:r>
              <a:rPr lang="en-US" dirty="0"/>
              <a:t>Face Value=10000</a:t>
            </a:r>
          </a:p>
          <a:p>
            <a:r>
              <a:rPr lang="en-US" dirty="0"/>
              <a:t>R= 8%</a:t>
            </a:r>
          </a:p>
          <a:p>
            <a:r>
              <a:rPr lang="en-US" dirty="0"/>
              <a:t>Time to maturity=25 Years</a:t>
            </a:r>
          </a:p>
          <a:p>
            <a:endParaRPr lang="en-US" dirty="0"/>
          </a:p>
          <a:p>
            <a:r>
              <a:rPr lang="en-US" dirty="0"/>
              <a:t>Find out the value of Zero Coupon Bond</a:t>
            </a:r>
          </a:p>
          <a:p>
            <a:endParaRPr lang="en-IN" dirty="0"/>
          </a:p>
        </p:txBody>
      </p:sp>
    </p:spTree>
    <p:extLst>
      <p:ext uri="{BB962C8B-B14F-4D97-AF65-F5344CB8AC3E}">
        <p14:creationId xmlns:p14="http://schemas.microsoft.com/office/powerpoint/2010/main" val="2318368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2" name="Chart 1">
            <a:extLst>
              <a:ext uri="{FF2B5EF4-FFF2-40B4-BE49-F238E27FC236}">
                <a16:creationId xmlns:a16="http://schemas.microsoft.com/office/drawing/2014/main" id="{A451916D-3403-9F5E-50E0-B2FED9A45C9E}"/>
              </a:ext>
            </a:extLst>
          </p:cNvPr>
          <p:cNvGraphicFramePr/>
          <p:nvPr>
            <p:extLst>
              <p:ext uri="{D42A27DB-BD31-4B8C-83A1-F6EECF244321}">
                <p14:modId xmlns:p14="http://schemas.microsoft.com/office/powerpoint/2010/main" val="3554636201"/>
              </p:ext>
            </p:extLst>
          </p:nvPr>
        </p:nvGraphicFramePr>
        <p:xfrm>
          <a:off x="1934166" y="1866122"/>
          <a:ext cx="9038634" cy="438227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56D89C7-0B62-6FDC-DAE5-6B8542B42022}"/>
              </a:ext>
            </a:extLst>
          </p:cNvPr>
          <p:cNvSpPr/>
          <p:nvPr/>
        </p:nvSpPr>
        <p:spPr>
          <a:xfrm>
            <a:off x="2015412" y="587829"/>
            <a:ext cx="7875037" cy="579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Value of a Bond and interest rate relation</a:t>
            </a:r>
            <a:endParaRPr lang="en-IN" b="1" dirty="0"/>
          </a:p>
        </p:txBody>
      </p:sp>
    </p:spTree>
    <p:extLst>
      <p:ext uri="{BB962C8B-B14F-4D97-AF65-F5344CB8AC3E}">
        <p14:creationId xmlns:p14="http://schemas.microsoft.com/office/powerpoint/2010/main" val="42690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2" name="Chart 1">
            <a:extLst>
              <a:ext uri="{FF2B5EF4-FFF2-40B4-BE49-F238E27FC236}">
                <a16:creationId xmlns:a16="http://schemas.microsoft.com/office/drawing/2014/main" id="{93EA757D-237D-8669-5042-D9B33DCF6EE6}"/>
              </a:ext>
            </a:extLst>
          </p:cNvPr>
          <p:cNvGraphicFramePr/>
          <p:nvPr>
            <p:extLst>
              <p:ext uri="{D42A27DB-BD31-4B8C-83A1-F6EECF244321}">
                <p14:modId xmlns:p14="http://schemas.microsoft.com/office/powerpoint/2010/main" val="4139507443"/>
              </p:ext>
            </p:extLst>
          </p:nvPr>
        </p:nvGraphicFramePr>
        <p:xfrm>
          <a:off x="1231640" y="1614196"/>
          <a:ext cx="9969759" cy="452413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0553A987-8325-5C04-6B8E-F43DD8995B98}"/>
              </a:ext>
            </a:extLst>
          </p:cNvPr>
          <p:cNvSpPr/>
          <p:nvPr/>
        </p:nvSpPr>
        <p:spPr>
          <a:xfrm>
            <a:off x="2108718" y="354563"/>
            <a:ext cx="8705462" cy="579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Value of a Bond, Interest Rate and maturity relation</a:t>
            </a:r>
            <a:endParaRPr lang="en-IN" b="1" dirty="0"/>
          </a:p>
        </p:txBody>
      </p:sp>
    </p:spTree>
    <p:extLst>
      <p:ext uri="{BB962C8B-B14F-4D97-AF65-F5344CB8AC3E}">
        <p14:creationId xmlns:p14="http://schemas.microsoft.com/office/powerpoint/2010/main" val="31112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2735" y="5899210"/>
            <a:ext cx="3268302" cy="544717"/>
          </a:xfrm>
          <a:prstGeom prst="rect">
            <a:avLst/>
          </a:prstGeom>
        </p:spPr>
      </p:pic>
      <p:sp>
        <p:nvSpPr>
          <p:cNvPr id="7" name="Rectangle 6">
            <a:extLst>
              <a:ext uri="{FF2B5EF4-FFF2-40B4-BE49-F238E27FC236}">
                <a16:creationId xmlns:a16="http://schemas.microsoft.com/office/drawing/2014/main" id="{18AB7E95-6251-D8C6-5884-471C30E5FD49}"/>
              </a:ext>
            </a:extLst>
          </p:cNvPr>
          <p:cNvSpPr/>
          <p:nvPr/>
        </p:nvSpPr>
        <p:spPr>
          <a:xfrm>
            <a:off x="4280632" y="2967335"/>
            <a:ext cx="3630738"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92491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C1DCBCB0-D748-D05A-F5CB-11BB2642EE34}"/>
              </a:ext>
            </a:extLst>
          </p:cNvPr>
          <p:cNvSpPr txBox="1"/>
          <p:nvPr/>
        </p:nvSpPr>
        <p:spPr>
          <a:xfrm>
            <a:off x="1934166" y="1651518"/>
            <a:ext cx="7212166" cy="2585323"/>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Types of Bonds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Treasury Bonds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Government Bonds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Corporate Bonds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Junk Bonds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Foreign Bonds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Mortgage-Backed Bonds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Municipal Bonds</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83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TextBox 4">
            <a:extLst>
              <a:ext uri="{FF2B5EF4-FFF2-40B4-BE49-F238E27FC236}">
                <a16:creationId xmlns:a16="http://schemas.microsoft.com/office/drawing/2014/main" id="{D9AE1CAA-3091-2338-3591-1181B8D5EA33}"/>
              </a:ext>
            </a:extLst>
          </p:cNvPr>
          <p:cNvSpPr txBox="1"/>
          <p:nvPr/>
        </p:nvSpPr>
        <p:spPr>
          <a:xfrm>
            <a:off x="1934166" y="2267339"/>
            <a:ext cx="5604969" cy="2862322"/>
          </a:xfrm>
          <a:prstGeom prst="rect">
            <a:avLst/>
          </a:prstGeom>
          <a:noFill/>
        </p:spPr>
        <p:txBody>
          <a:bodyPr wrap="square">
            <a:spAutoFit/>
          </a:bodyPr>
          <a:lstStyle/>
          <a:p>
            <a:r>
              <a:rPr lang="en-US" sz="1800" b="1" dirty="0"/>
              <a:t>Treasury Bond:</a:t>
            </a:r>
          </a:p>
          <a:p>
            <a:endParaRPr lang="en-US" dirty="0"/>
          </a:p>
          <a:p>
            <a:r>
              <a:rPr lang="en-US" sz="1800" dirty="0"/>
              <a:t>Treasuries are issued by the federal government to finance its budget deficits. Because they're backed by Uncle Sam's awesome taxing authority, they're considered credit-risk free. The downside: Their yields are always going to be lowest (except for tax-free municipal bond). But in economic downturns they perform better than higher-yielding bonds, and the interest is exempt from state income taxes.</a:t>
            </a:r>
            <a:endParaRPr lang="en-IN" sz="1800" dirty="0"/>
          </a:p>
        </p:txBody>
      </p:sp>
      <p:pic>
        <p:nvPicPr>
          <p:cNvPr id="1026" name="Picture 2" descr="10-Year US Treasury Note - Guide, Examples, Importance of 10-Yr Notes">
            <a:extLst>
              <a:ext uri="{FF2B5EF4-FFF2-40B4-BE49-F238E27FC236}">
                <a16:creationId xmlns:a16="http://schemas.microsoft.com/office/drawing/2014/main" id="{D9FB2448-16FE-8A44-1843-75F0AE0BD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294" y="1727885"/>
            <a:ext cx="4324739" cy="34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2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2050" name="Picture 2" descr="Government Bond: What It Is, Types, Pros and Cons">
            <a:extLst>
              <a:ext uri="{FF2B5EF4-FFF2-40B4-BE49-F238E27FC236}">
                <a16:creationId xmlns:a16="http://schemas.microsoft.com/office/drawing/2014/main" id="{02273DA3-79A7-3D88-B48B-89D22A66B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66" y="1144141"/>
            <a:ext cx="6183467" cy="417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5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3074" name="Picture 2" descr="18 Corporate Bonds. - ppt video online download">
            <a:extLst>
              <a:ext uri="{FF2B5EF4-FFF2-40B4-BE49-F238E27FC236}">
                <a16:creationId xmlns:a16="http://schemas.microsoft.com/office/drawing/2014/main" id="{D410187B-1D4D-E554-0D9B-28F052720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66" y="899237"/>
            <a:ext cx="6746034" cy="505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0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4098" name="Picture 2" descr="Junk bond - Definition, Examples , Features, Ratings">
            <a:extLst>
              <a:ext uri="{FF2B5EF4-FFF2-40B4-BE49-F238E27FC236}">
                <a16:creationId xmlns:a16="http://schemas.microsoft.com/office/drawing/2014/main" id="{BAC191FB-E55C-E257-B385-ADF48A3A8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10" y="1202311"/>
            <a:ext cx="6821553" cy="383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4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5122" name="Picture 2" descr="international bond market">
            <a:extLst>
              <a:ext uri="{FF2B5EF4-FFF2-40B4-BE49-F238E27FC236}">
                <a16:creationId xmlns:a16="http://schemas.microsoft.com/office/drawing/2014/main" id="{20B1E565-1464-BF8E-6BAD-10C77F103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66" y="1089348"/>
            <a:ext cx="6239070" cy="467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6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6" name="Picture 5">
            <a:extLst>
              <a:ext uri="{FF2B5EF4-FFF2-40B4-BE49-F238E27FC236}">
                <a16:creationId xmlns:a16="http://schemas.microsoft.com/office/drawing/2014/main" id="{DCB16CB8-C1DC-E0E5-5753-1CAAB91BF2FE}"/>
              </a:ext>
            </a:extLst>
          </p:cNvPr>
          <p:cNvPicPr>
            <a:picLocks noChangeAspect="1"/>
          </p:cNvPicPr>
          <p:nvPr/>
        </p:nvPicPr>
        <p:blipFill>
          <a:blip r:embed="rId3"/>
          <a:stretch>
            <a:fillRect/>
          </a:stretch>
        </p:blipFill>
        <p:spPr>
          <a:xfrm>
            <a:off x="1841980" y="1912776"/>
            <a:ext cx="7670329" cy="2733869"/>
          </a:xfrm>
          <a:prstGeom prst="rect">
            <a:avLst/>
          </a:prstGeom>
        </p:spPr>
      </p:pic>
    </p:spTree>
    <p:extLst>
      <p:ext uri="{BB962C8B-B14F-4D97-AF65-F5344CB8AC3E}">
        <p14:creationId xmlns:p14="http://schemas.microsoft.com/office/powerpoint/2010/main" val="1314879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336</Words>
  <Application>Microsoft Office PowerPoint</Application>
  <PresentationFormat>Widescreen</PresentationFormat>
  <Paragraphs>45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Calibri Light</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abhijit.stfc@hotmail.com</cp:lastModifiedBy>
  <cp:revision>19</cp:revision>
  <dcterms:created xsi:type="dcterms:W3CDTF">2022-11-11T08:27:28Z</dcterms:created>
  <dcterms:modified xsi:type="dcterms:W3CDTF">2023-06-14T18:14:24Z</dcterms:modified>
</cp:coreProperties>
</file>