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317"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30E"/>
    <a:srgbClr val="9F75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52423-E40C-463D-A190-23025455FD33}" v="499" dt="2023-06-20T19:27:25.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60"/>
  </p:normalViewPr>
  <p:slideViewPr>
    <p:cSldViewPr snapToGrid="0">
      <p:cViewPr varScale="1">
        <p:scale>
          <a:sx n="82" d="100"/>
          <a:sy n="82" d="100"/>
        </p:scale>
        <p:origin x="5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91AB4B-18F6-4910-828C-CD67632735E2}"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IN"/>
        </a:p>
      </dgm:t>
    </dgm:pt>
    <dgm:pt modelId="{94D4D766-F569-49E5-B0AC-6D9A5EA82CEF}">
      <dgm:prSet phldrT="[Text]"/>
      <dgm:spPr/>
      <dgm:t>
        <a:bodyPr/>
        <a:lstStyle/>
        <a:p>
          <a:r>
            <a:rPr lang="en-US" dirty="0"/>
            <a:t>Key factors- Rating of Banks</a:t>
          </a:r>
          <a:endParaRPr lang="en-IN" dirty="0"/>
        </a:p>
      </dgm:t>
    </dgm:pt>
    <dgm:pt modelId="{E606E6C6-311A-4FE0-9BB7-D80296C71148}" type="parTrans" cxnId="{E610FF5D-B564-4923-8231-10F6F32D2060}">
      <dgm:prSet/>
      <dgm:spPr/>
      <dgm:t>
        <a:bodyPr/>
        <a:lstStyle/>
        <a:p>
          <a:endParaRPr lang="en-IN"/>
        </a:p>
      </dgm:t>
    </dgm:pt>
    <dgm:pt modelId="{9F87AD43-0D2A-40A1-9C75-941A0AEF59D2}" type="sibTrans" cxnId="{E610FF5D-B564-4923-8231-10F6F32D2060}">
      <dgm:prSet/>
      <dgm:spPr/>
      <dgm:t>
        <a:bodyPr/>
        <a:lstStyle/>
        <a:p>
          <a:endParaRPr lang="en-IN"/>
        </a:p>
      </dgm:t>
    </dgm:pt>
    <dgm:pt modelId="{8674B989-F90D-4381-A879-D99CA4E42E1F}">
      <dgm:prSet phldrT="[Text]"/>
      <dgm:spPr/>
      <dgm:t>
        <a:bodyPr/>
        <a:lstStyle/>
        <a:p>
          <a:r>
            <a:rPr lang="en-US" dirty="0"/>
            <a:t>Capital Adequacy</a:t>
          </a:r>
          <a:endParaRPr lang="en-IN" dirty="0"/>
        </a:p>
      </dgm:t>
    </dgm:pt>
    <dgm:pt modelId="{336E50FF-B0AA-4E3C-9935-C1D19D4CE5E7}" type="parTrans" cxnId="{019BEE72-CF17-4993-B38B-454BA9C64B9B}">
      <dgm:prSet/>
      <dgm:spPr/>
      <dgm:t>
        <a:bodyPr/>
        <a:lstStyle/>
        <a:p>
          <a:endParaRPr lang="en-IN"/>
        </a:p>
      </dgm:t>
    </dgm:pt>
    <dgm:pt modelId="{CE928208-6298-4D8F-A979-1ED192162522}" type="sibTrans" cxnId="{019BEE72-CF17-4993-B38B-454BA9C64B9B}">
      <dgm:prSet/>
      <dgm:spPr/>
      <dgm:t>
        <a:bodyPr/>
        <a:lstStyle/>
        <a:p>
          <a:endParaRPr lang="en-IN"/>
        </a:p>
      </dgm:t>
    </dgm:pt>
    <dgm:pt modelId="{A12E21A3-CC71-4E6E-8FF0-B78A857AABA8}">
      <dgm:prSet phldrT="[Text]"/>
      <dgm:spPr/>
      <dgm:t>
        <a:bodyPr/>
        <a:lstStyle/>
        <a:p>
          <a:r>
            <a:rPr lang="en-US" dirty="0"/>
            <a:t>Liquidity</a:t>
          </a:r>
          <a:endParaRPr lang="en-IN" dirty="0"/>
        </a:p>
      </dgm:t>
    </dgm:pt>
    <dgm:pt modelId="{820DCA76-1F2E-4C67-8B12-03348FCB1A2A}" type="parTrans" cxnId="{BAF54A77-C4D2-4DB9-8A57-B89443FCA4B2}">
      <dgm:prSet/>
      <dgm:spPr/>
      <dgm:t>
        <a:bodyPr/>
        <a:lstStyle/>
        <a:p>
          <a:endParaRPr lang="en-IN"/>
        </a:p>
      </dgm:t>
    </dgm:pt>
    <dgm:pt modelId="{2167C418-2533-4587-BBC1-F9FAC887A1F1}" type="sibTrans" cxnId="{BAF54A77-C4D2-4DB9-8A57-B89443FCA4B2}">
      <dgm:prSet/>
      <dgm:spPr/>
      <dgm:t>
        <a:bodyPr/>
        <a:lstStyle/>
        <a:p>
          <a:endParaRPr lang="en-IN"/>
        </a:p>
      </dgm:t>
    </dgm:pt>
    <dgm:pt modelId="{ED19DE9F-7FA3-4AEA-81AB-37E3B10113E4}">
      <dgm:prSet phldrT="[Text]"/>
      <dgm:spPr/>
      <dgm:t>
        <a:bodyPr/>
        <a:lstStyle/>
        <a:p>
          <a:r>
            <a:rPr lang="en-US" dirty="0"/>
            <a:t>Management Quality</a:t>
          </a:r>
          <a:endParaRPr lang="en-IN" dirty="0"/>
        </a:p>
      </dgm:t>
    </dgm:pt>
    <dgm:pt modelId="{6AD3DB40-739E-450B-8C41-0545A1257C65}" type="parTrans" cxnId="{62EBFFBB-E65D-4627-89EB-0ACFE70A2E09}">
      <dgm:prSet/>
      <dgm:spPr/>
      <dgm:t>
        <a:bodyPr/>
        <a:lstStyle/>
        <a:p>
          <a:endParaRPr lang="en-IN"/>
        </a:p>
      </dgm:t>
    </dgm:pt>
    <dgm:pt modelId="{9D168D3C-C7E9-42E2-A1CC-2E315C6249EE}" type="sibTrans" cxnId="{62EBFFBB-E65D-4627-89EB-0ACFE70A2E09}">
      <dgm:prSet/>
      <dgm:spPr/>
      <dgm:t>
        <a:bodyPr/>
        <a:lstStyle/>
        <a:p>
          <a:endParaRPr lang="en-IN"/>
        </a:p>
      </dgm:t>
    </dgm:pt>
    <dgm:pt modelId="{6D843ADE-EE1D-43A8-BAF5-C14DCE326EBC}">
      <dgm:prSet phldrT="[Text]"/>
      <dgm:spPr/>
      <dgm:t>
        <a:bodyPr/>
        <a:lstStyle/>
        <a:p>
          <a:r>
            <a:rPr lang="en-US" dirty="0"/>
            <a:t>Asset Quality</a:t>
          </a:r>
          <a:endParaRPr lang="en-IN" dirty="0"/>
        </a:p>
      </dgm:t>
    </dgm:pt>
    <dgm:pt modelId="{99C3A9A0-05B0-4022-BECA-FFAA5D5675EE}" type="parTrans" cxnId="{7B49785D-AA6A-4EDE-B8C1-37BAACE74CD0}">
      <dgm:prSet/>
      <dgm:spPr/>
      <dgm:t>
        <a:bodyPr/>
        <a:lstStyle/>
        <a:p>
          <a:endParaRPr lang="en-IN"/>
        </a:p>
      </dgm:t>
    </dgm:pt>
    <dgm:pt modelId="{7B99FAD6-6F53-43DC-BA8E-79B12582A574}" type="sibTrans" cxnId="{7B49785D-AA6A-4EDE-B8C1-37BAACE74CD0}">
      <dgm:prSet/>
      <dgm:spPr/>
      <dgm:t>
        <a:bodyPr/>
        <a:lstStyle/>
        <a:p>
          <a:endParaRPr lang="en-IN"/>
        </a:p>
      </dgm:t>
    </dgm:pt>
    <dgm:pt modelId="{81AFB2FE-293B-4A4B-A020-89F88CEE16A7}">
      <dgm:prSet phldrT="[Text]"/>
      <dgm:spPr/>
      <dgm:t>
        <a:bodyPr/>
        <a:lstStyle/>
        <a:p>
          <a:r>
            <a:rPr lang="en-US" dirty="0"/>
            <a:t>Earning &amp; Profitability</a:t>
          </a:r>
          <a:endParaRPr lang="en-IN" dirty="0"/>
        </a:p>
      </dgm:t>
    </dgm:pt>
    <dgm:pt modelId="{36A07340-63C2-4AF1-A3F9-74422E96049F}" type="parTrans" cxnId="{5E27F451-6785-4DBB-B36A-9F769BF36AD3}">
      <dgm:prSet/>
      <dgm:spPr/>
      <dgm:t>
        <a:bodyPr/>
        <a:lstStyle/>
        <a:p>
          <a:endParaRPr lang="en-IN"/>
        </a:p>
      </dgm:t>
    </dgm:pt>
    <dgm:pt modelId="{C86B5FA9-164A-4ECC-BF40-A6B8940C896F}" type="sibTrans" cxnId="{5E27F451-6785-4DBB-B36A-9F769BF36AD3}">
      <dgm:prSet/>
      <dgm:spPr/>
      <dgm:t>
        <a:bodyPr/>
        <a:lstStyle/>
        <a:p>
          <a:endParaRPr lang="en-IN"/>
        </a:p>
      </dgm:t>
    </dgm:pt>
    <dgm:pt modelId="{CB8316FF-8848-4A8B-8EA7-6B3B9F989FE3}" type="pres">
      <dgm:prSet presAssocID="{1891AB4B-18F6-4910-828C-CD67632735E2}" presName="hierChild1" presStyleCnt="0">
        <dgm:presLayoutVars>
          <dgm:orgChart val="1"/>
          <dgm:chPref val="1"/>
          <dgm:dir/>
          <dgm:animOne val="branch"/>
          <dgm:animLvl val="lvl"/>
          <dgm:resizeHandles/>
        </dgm:presLayoutVars>
      </dgm:prSet>
      <dgm:spPr/>
    </dgm:pt>
    <dgm:pt modelId="{CE276FF0-A4E5-4BDC-991D-F672750F9BFC}" type="pres">
      <dgm:prSet presAssocID="{94D4D766-F569-49E5-B0AC-6D9A5EA82CEF}" presName="hierRoot1" presStyleCnt="0">
        <dgm:presLayoutVars>
          <dgm:hierBranch val="init"/>
        </dgm:presLayoutVars>
      </dgm:prSet>
      <dgm:spPr/>
    </dgm:pt>
    <dgm:pt modelId="{C9492E2B-8DAC-4AAC-B849-523E6729095C}" type="pres">
      <dgm:prSet presAssocID="{94D4D766-F569-49E5-B0AC-6D9A5EA82CEF}" presName="rootComposite1" presStyleCnt="0"/>
      <dgm:spPr/>
    </dgm:pt>
    <dgm:pt modelId="{FAE4B3BA-6938-48AC-9E1B-41173F736142}" type="pres">
      <dgm:prSet presAssocID="{94D4D766-F569-49E5-B0AC-6D9A5EA82CEF}" presName="rootText1" presStyleLbl="node0" presStyleIdx="0" presStyleCnt="1">
        <dgm:presLayoutVars>
          <dgm:chMax/>
          <dgm:chPref val="3"/>
        </dgm:presLayoutVars>
      </dgm:prSet>
      <dgm:spPr/>
    </dgm:pt>
    <dgm:pt modelId="{955AA6A5-9CAF-4EE5-AD21-0839932CB350}" type="pres">
      <dgm:prSet presAssocID="{94D4D766-F569-49E5-B0AC-6D9A5EA82CEF}" presName="titleText1" presStyleLbl="fgAcc0" presStyleIdx="0" presStyleCnt="1">
        <dgm:presLayoutVars>
          <dgm:chMax val="0"/>
          <dgm:chPref val="0"/>
        </dgm:presLayoutVars>
      </dgm:prSet>
      <dgm:spPr/>
    </dgm:pt>
    <dgm:pt modelId="{979033E1-E2FB-45E9-83EC-9D605266F841}" type="pres">
      <dgm:prSet presAssocID="{94D4D766-F569-49E5-B0AC-6D9A5EA82CEF}" presName="rootConnector1" presStyleLbl="node1" presStyleIdx="0" presStyleCnt="5"/>
      <dgm:spPr/>
    </dgm:pt>
    <dgm:pt modelId="{E264771B-3C8A-4D7A-B73C-E9A86BC94040}" type="pres">
      <dgm:prSet presAssocID="{94D4D766-F569-49E5-B0AC-6D9A5EA82CEF}" presName="hierChild2" presStyleCnt="0"/>
      <dgm:spPr/>
    </dgm:pt>
    <dgm:pt modelId="{D433FD6F-A631-4F80-9D5E-8DE6BCDAF1A0}" type="pres">
      <dgm:prSet presAssocID="{336E50FF-B0AA-4E3C-9935-C1D19D4CE5E7}" presName="Name37" presStyleLbl="parChTrans1D2" presStyleIdx="0" presStyleCnt="5"/>
      <dgm:spPr/>
    </dgm:pt>
    <dgm:pt modelId="{6F7E51D6-7F3F-4B15-9334-758A2858DAE0}" type="pres">
      <dgm:prSet presAssocID="{8674B989-F90D-4381-A879-D99CA4E42E1F}" presName="hierRoot2" presStyleCnt="0">
        <dgm:presLayoutVars>
          <dgm:hierBranch val="init"/>
        </dgm:presLayoutVars>
      </dgm:prSet>
      <dgm:spPr/>
    </dgm:pt>
    <dgm:pt modelId="{28B515E8-DFF3-40BB-8B68-11D0227DD49C}" type="pres">
      <dgm:prSet presAssocID="{8674B989-F90D-4381-A879-D99CA4E42E1F}" presName="rootComposite" presStyleCnt="0"/>
      <dgm:spPr/>
    </dgm:pt>
    <dgm:pt modelId="{60C7369D-58EE-441B-9AAF-57700A39CC14}" type="pres">
      <dgm:prSet presAssocID="{8674B989-F90D-4381-A879-D99CA4E42E1F}" presName="rootText" presStyleLbl="node1" presStyleIdx="0" presStyleCnt="5" custScaleX="98175" custScaleY="92764">
        <dgm:presLayoutVars>
          <dgm:chMax/>
          <dgm:chPref val="3"/>
        </dgm:presLayoutVars>
      </dgm:prSet>
      <dgm:spPr/>
    </dgm:pt>
    <dgm:pt modelId="{078604B7-040C-48F5-A807-0C0C4B21B670}" type="pres">
      <dgm:prSet presAssocID="{8674B989-F90D-4381-A879-D99CA4E42E1F}" presName="titleText2" presStyleLbl="fgAcc1" presStyleIdx="0" presStyleCnt="5" custScaleX="104159" custScaleY="111631">
        <dgm:presLayoutVars>
          <dgm:chMax val="0"/>
          <dgm:chPref val="0"/>
        </dgm:presLayoutVars>
      </dgm:prSet>
      <dgm:spPr/>
    </dgm:pt>
    <dgm:pt modelId="{07A1D16F-9713-4380-8831-178C04C70B45}" type="pres">
      <dgm:prSet presAssocID="{8674B989-F90D-4381-A879-D99CA4E42E1F}" presName="rootConnector" presStyleLbl="node2" presStyleIdx="0" presStyleCnt="0"/>
      <dgm:spPr/>
    </dgm:pt>
    <dgm:pt modelId="{5634C3DC-F5E3-44FA-BD6A-BF6AE97F784E}" type="pres">
      <dgm:prSet presAssocID="{8674B989-F90D-4381-A879-D99CA4E42E1F}" presName="hierChild4" presStyleCnt="0"/>
      <dgm:spPr/>
    </dgm:pt>
    <dgm:pt modelId="{31EA5D6E-7B6B-4798-B5FE-C85E8872DF37}" type="pres">
      <dgm:prSet presAssocID="{8674B989-F90D-4381-A879-D99CA4E42E1F}" presName="hierChild5" presStyleCnt="0"/>
      <dgm:spPr/>
    </dgm:pt>
    <dgm:pt modelId="{3222D6B4-7568-46CE-98C0-062806C4B678}" type="pres">
      <dgm:prSet presAssocID="{99C3A9A0-05B0-4022-BECA-FFAA5D5675EE}" presName="Name37" presStyleLbl="parChTrans1D2" presStyleIdx="1" presStyleCnt="5"/>
      <dgm:spPr/>
    </dgm:pt>
    <dgm:pt modelId="{F9A0CAAD-B89A-4F19-9601-1B516B291D00}" type="pres">
      <dgm:prSet presAssocID="{6D843ADE-EE1D-43A8-BAF5-C14DCE326EBC}" presName="hierRoot2" presStyleCnt="0">
        <dgm:presLayoutVars>
          <dgm:hierBranch val="init"/>
        </dgm:presLayoutVars>
      </dgm:prSet>
      <dgm:spPr/>
    </dgm:pt>
    <dgm:pt modelId="{DA8FA8ED-3069-41BD-88EA-F2C035922ED5}" type="pres">
      <dgm:prSet presAssocID="{6D843ADE-EE1D-43A8-BAF5-C14DCE326EBC}" presName="rootComposite" presStyleCnt="0"/>
      <dgm:spPr/>
    </dgm:pt>
    <dgm:pt modelId="{3B03F77F-FE31-464E-B2F6-268F2F330FBC}" type="pres">
      <dgm:prSet presAssocID="{6D843ADE-EE1D-43A8-BAF5-C14DCE326EBC}" presName="rootText" presStyleLbl="node1" presStyleIdx="1" presStyleCnt="5" custScaleX="98175" custScaleY="92764">
        <dgm:presLayoutVars>
          <dgm:chMax/>
          <dgm:chPref val="3"/>
        </dgm:presLayoutVars>
      </dgm:prSet>
      <dgm:spPr/>
    </dgm:pt>
    <dgm:pt modelId="{93D2A7FF-CE98-4CEC-AB30-09F8EEC05DF8}" type="pres">
      <dgm:prSet presAssocID="{6D843ADE-EE1D-43A8-BAF5-C14DCE326EBC}" presName="titleText2" presStyleLbl="fgAcc1" presStyleIdx="1" presStyleCnt="5">
        <dgm:presLayoutVars>
          <dgm:chMax val="0"/>
          <dgm:chPref val="0"/>
        </dgm:presLayoutVars>
      </dgm:prSet>
      <dgm:spPr/>
    </dgm:pt>
    <dgm:pt modelId="{3B1D9C28-7BA7-4E9B-9212-488EE71F91C7}" type="pres">
      <dgm:prSet presAssocID="{6D843ADE-EE1D-43A8-BAF5-C14DCE326EBC}" presName="rootConnector" presStyleLbl="node2" presStyleIdx="0" presStyleCnt="0"/>
      <dgm:spPr/>
    </dgm:pt>
    <dgm:pt modelId="{A313247E-F282-485C-A4F1-9C155EC4AB0F}" type="pres">
      <dgm:prSet presAssocID="{6D843ADE-EE1D-43A8-BAF5-C14DCE326EBC}" presName="hierChild4" presStyleCnt="0"/>
      <dgm:spPr/>
    </dgm:pt>
    <dgm:pt modelId="{0E5C4010-EA3D-4B8B-BBA8-81C1C42C3007}" type="pres">
      <dgm:prSet presAssocID="{6D843ADE-EE1D-43A8-BAF5-C14DCE326EBC}" presName="hierChild5" presStyleCnt="0"/>
      <dgm:spPr/>
    </dgm:pt>
    <dgm:pt modelId="{0FF6093A-2B6F-488A-A97D-44269E14A83C}" type="pres">
      <dgm:prSet presAssocID="{36A07340-63C2-4AF1-A3F9-74422E96049F}" presName="Name37" presStyleLbl="parChTrans1D2" presStyleIdx="2" presStyleCnt="5"/>
      <dgm:spPr/>
    </dgm:pt>
    <dgm:pt modelId="{D85A955D-229B-4FA1-80AC-232174FF077A}" type="pres">
      <dgm:prSet presAssocID="{81AFB2FE-293B-4A4B-A020-89F88CEE16A7}" presName="hierRoot2" presStyleCnt="0">
        <dgm:presLayoutVars>
          <dgm:hierBranch val="init"/>
        </dgm:presLayoutVars>
      </dgm:prSet>
      <dgm:spPr/>
    </dgm:pt>
    <dgm:pt modelId="{931BA506-29C0-4F1F-8823-FB0642404AAC}" type="pres">
      <dgm:prSet presAssocID="{81AFB2FE-293B-4A4B-A020-89F88CEE16A7}" presName="rootComposite" presStyleCnt="0"/>
      <dgm:spPr/>
    </dgm:pt>
    <dgm:pt modelId="{FD5BAD80-C6E1-48BE-9F30-C517399B7BEF}" type="pres">
      <dgm:prSet presAssocID="{81AFB2FE-293B-4A4B-A020-89F88CEE16A7}" presName="rootText" presStyleLbl="node1" presStyleIdx="2" presStyleCnt="5" custScaleX="98175" custScaleY="92764">
        <dgm:presLayoutVars>
          <dgm:chMax/>
          <dgm:chPref val="3"/>
        </dgm:presLayoutVars>
      </dgm:prSet>
      <dgm:spPr/>
    </dgm:pt>
    <dgm:pt modelId="{B59965A9-61B1-4A95-8108-158BA0AC667E}" type="pres">
      <dgm:prSet presAssocID="{81AFB2FE-293B-4A4B-A020-89F88CEE16A7}" presName="titleText2" presStyleLbl="fgAcc1" presStyleIdx="2" presStyleCnt="5">
        <dgm:presLayoutVars>
          <dgm:chMax val="0"/>
          <dgm:chPref val="0"/>
        </dgm:presLayoutVars>
      </dgm:prSet>
      <dgm:spPr/>
    </dgm:pt>
    <dgm:pt modelId="{41A253AA-CD6F-403E-BB6E-DE1D26479291}" type="pres">
      <dgm:prSet presAssocID="{81AFB2FE-293B-4A4B-A020-89F88CEE16A7}" presName="rootConnector" presStyleLbl="node2" presStyleIdx="0" presStyleCnt="0"/>
      <dgm:spPr/>
    </dgm:pt>
    <dgm:pt modelId="{CA696545-EC63-400B-AD09-F4873DF250F7}" type="pres">
      <dgm:prSet presAssocID="{81AFB2FE-293B-4A4B-A020-89F88CEE16A7}" presName="hierChild4" presStyleCnt="0"/>
      <dgm:spPr/>
    </dgm:pt>
    <dgm:pt modelId="{37B88DEB-E4E4-4F93-88C5-2E7CFA9247B6}" type="pres">
      <dgm:prSet presAssocID="{81AFB2FE-293B-4A4B-A020-89F88CEE16A7}" presName="hierChild5" presStyleCnt="0"/>
      <dgm:spPr/>
    </dgm:pt>
    <dgm:pt modelId="{CD49E53A-140C-41FB-96E6-14A2EF55D7DD}" type="pres">
      <dgm:prSet presAssocID="{820DCA76-1F2E-4C67-8B12-03348FCB1A2A}" presName="Name37" presStyleLbl="parChTrans1D2" presStyleIdx="3" presStyleCnt="5"/>
      <dgm:spPr/>
    </dgm:pt>
    <dgm:pt modelId="{FEC08FAC-A3C4-4CD7-9B07-503DC4804CBC}" type="pres">
      <dgm:prSet presAssocID="{A12E21A3-CC71-4E6E-8FF0-B78A857AABA8}" presName="hierRoot2" presStyleCnt="0">
        <dgm:presLayoutVars>
          <dgm:hierBranch val="init"/>
        </dgm:presLayoutVars>
      </dgm:prSet>
      <dgm:spPr/>
    </dgm:pt>
    <dgm:pt modelId="{C047D132-8F20-40D3-A44E-B0D32460114E}" type="pres">
      <dgm:prSet presAssocID="{A12E21A3-CC71-4E6E-8FF0-B78A857AABA8}" presName="rootComposite" presStyleCnt="0"/>
      <dgm:spPr/>
    </dgm:pt>
    <dgm:pt modelId="{9A8156FB-DA39-4FCE-9125-363E5D80F68A}" type="pres">
      <dgm:prSet presAssocID="{A12E21A3-CC71-4E6E-8FF0-B78A857AABA8}" presName="rootText" presStyleLbl="node1" presStyleIdx="3" presStyleCnt="5">
        <dgm:presLayoutVars>
          <dgm:chMax/>
          <dgm:chPref val="3"/>
        </dgm:presLayoutVars>
      </dgm:prSet>
      <dgm:spPr/>
    </dgm:pt>
    <dgm:pt modelId="{C5133A96-364A-4F12-9810-905DF4FB5F3F}" type="pres">
      <dgm:prSet presAssocID="{A12E21A3-CC71-4E6E-8FF0-B78A857AABA8}" presName="titleText2" presStyleLbl="fgAcc1" presStyleIdx="3" presStyleCnt="5">
        <dgm:presLayoutVars>
          <dgm:chMax val="0"/>
          <dgm:chPref val="0"/>
        </dgm:presLayoutVars>
      </dgm:prSet>
      <dgm:spPr/>
    </dgm:pt>
    <dgm:pt modelId="{D1F78C1A-5C77-4453-8F34-5D3488CBD85F}" type="pres">
      <dgm:prSet presAssocID="{A12E21A3-CC71-4E6E-8FF0-B78A857AABA8}" presName="rootConnector" presStyleLbl="node2" presStyleIdx="0" presStyleCnt="0"/>
      <dgm:spPr/>
    </dgm:pt>
    <dgm:pt modelId="{55710CE1-3A9D-4EDF-839E-0A30D05E55A7}" type="pres">
      <dgm:prSet presAssocID="{A12E21A3-CC71-4E6E-8FF0-B78A857AABA8}" presName="hierChild4" presStyleCnt="0"/>
      <dgm:spPr/>
    </dgm:pt>
    <dgm:pt modelId="{4EDD086E-D237-45CB-B7F4-AE41FC068915}" type="pres">
      <dgm:prSet presAssocID="{A12E21A3-CC71-4E6E-8FF0-B78A857AABA8}" presName="hierChild5" presStyleCnt="0"/>
      <dgm:spPr/>
    </dgm:pt>
    <dgm:pt modelId="{393448C7-3C11-4F1F-8497-9F0F83C76BC5}" type="pres">
      <dgm:prSet presAssocID="{6AD3DB40-739E-450B-8C41-0545A1257C65}" presName="Name37" presStyleLbl="parChTrans1D2" presStyleIdx="4" presStyleCnt="5"/>
      <dgm:spPr/>
    </dgm:pt>
    <dgm:pt modelId="{7E55B984-911E-4057-B108-4B6CE60466C7}" type="pres">
      <dgm:prSet presAssocID="{ED19DE9F-7FA3-4AEA-81AB-37E3B10113E4}" presName="hierRoot2" presStyleCnt="0">
        <dgm:presLayoutVars>
          <dgm:hierBranch val="init"/>
        </dgm:presLayoutVars>
      </dgm:prSet>
      <dgm:spPr/>
    </dgm:pt>
    <dgm:pt modelId="{E4F57854-647B-4416-BB99-DCD1FC990E68}" type="pres">
      <dgm:prSet presAssocID="{ED19DE9F-7FA3-4AEA-81AB-37E3B10113E4}" presName="rootComposite" presStyleCnt="0"/>
      <dgm:spPr/>
    </dgm:pt>
    <dgm:pt modelId="{F58186C1-C249-4086-A9AA-40D4FA807B77}" type="pres">
      <dgm:prSet presAssocID="{ED19DE9F-7FA3-4AEA-81AB-37E3B10113E4}" presName="rootText" presStyleLbl="node1" presStyleIdx="4" presStyleCnt="5">
        <dgm:presLayoutVars>
          <dgm:chMax/>
          <dgm:chPref val="3"/>
        </dgm:presLayoutVars>
      </dgm:prSet>
      <dgm:spPr/>
    </dgm:pt>
    <dgm:pt modelId="{F77773DC-C7CB-4B6C-B22C-49A9D9D277DF}" type="pres">
      <dgm:prSet presAssocID="{ED19DE9F-7FA3-4AEA-81AB-37E3B10113E4}" presName="titleText2" presStyleLbl="fgAcc1" presStyleIdx="4" presStyleCnt="5">
        <dgm:presLayoutVars>
          <dgm:chMax val="0"/>
          <dgm:chPref val="0"/>
        </dgm:presLayoutVars>
      </dgm:prSet>
      <dgm:spPr/>
    </dgm:pt>
    <dgm:pt modelId="{41786E6D-1B40-4BCE-8F59-5C43D953BE0C}" type="pres">
      <dgm:prSet presAssocID="{ED19DE9F-7FA3-4AEA-81AB-37E3B10113E4}" presName="rootConnector" presStyleLbl="node2" presStyleIdx="0" presStyleCnt="0"/>
      <dgm:spPr/>
    </dgm:pt>
    <dgm:pt modelId="{66A88A4B-EB75-41A6-88D5-EDE58B385966}" type="pres">
      <dgm:prSet presAssocID="{ED19DE9F-7FA3-4AEA-81AB-37E3B10113E4}" presName="hierChild4" presStyleCnt="0"/>
      <dgm:spPr/>
    </dgm:pt>
    <dgm:pt modelId="{176061A0-99AB-4A31-B2D9-4F13BD1B9972}" type="pres">
      <dgm:prSet presAssocID="{ED19DE9F-7FA3-4AEA-81AB-37E3B10113E4}" presName="hierChild5" presStyleCnt="0"/>
      <dgm:spPr/>
    </dgm:pt>
    <dgm:pt modelId="{5A70C829-7779-4970-9045-5DA86400D3BC}" type="pres">
      <dgm:prSet presAssocID="{94D4D766-F569-49E5-B0AC-6D9A5EA82CEF}" presName="hierChild3" presStyleCnt="0"/>
      <dgm:spPr/>
    </dgm:pt>
  </dgm:ptLst>
  <dgm:cxnLst>
    <dgm:cxn modelId="{450C5915-7205-45E7-91BC-46E2AA0D607D}" type="presOf" srcId="{9D168D3C-C7E9-42E2-A1CC-2E315C6249EE}" destId="{F77773DC-C7CB-4B6C-B22C-49A9D9D277DF}" srcOrd="0" destOrd="0" presId="urn:microsoft.com/office/officeart/2008/layout/NameandTitleOrganizationalChart"/>
    <dgm:cxn modelId="{82F9341C-F232-4C63-9AB0-96A05A3916C8}" type="presOf" srcId="{ED19DE9F-7FA3-4AEA-81AB-37E3B10113E4}" destId="{F58186C1-C249-4086-A9AA-40D4FA807B77}" srcOrd="0" destOrd="0" presId="urn:microsoft.com/office/officeart/2008/layout/NameandTitleOrganizationalChart"/>
    <dgm:cxn modelId="{8F461C1D-7C85-4527-B21E-D1A2B2914B51}" type="presOf" srcId="{A12E21A3-CC71-4E6E-8FF0-B78A857AABA8}" destId="{D1F78C1A-5C77-4453-8F34-5D3488CBD85F}" srcOrd="1" destOrd="0" presId="urn:microsoft.com/office/officeart/2008/layout/NameandTitleOrganizationalChart"/>
    <dgm:cxn modelId="{E1858329-7FCD-4DFD-96BA-A86007CC9F77}" type="presOf" srcId="{81AFB2FE-293B-4A4B-A020-89F88CEE16A7}" destId="{FD5BAD80-C6E1-48BE-9F30-C517399B7BEF}" srcOrd="0" destOrd="0" presId="urn:microsoft.com/office/officeart/2008/layout/NameandTitleOrganizationalChart"/>
    <dgm:cxn modelId="{E390CA2B-4CF5-42BC-A900-50E91EB7A202}" type="presOf" srcId="{820DCA76-1F2E-4C67-8B12-03348FCB1A2A}" destId="{CD49E53A-140C-41FB-96E6-14A2EF55D7DD}" srcOrd="0" destOrd="0" presId="urn:microsoft.com/office/officeart/2008/layout/NameandTitleOrganizationalChart"/>
    <dgm:cxn modelId="{2D3D2732-3661-45FD-841E-068C23335492}" type="presOf" srcId="{8674B989-F90D-4381-A879-D99CA4E42E1F}" destId="{07A1D16F-9713-4380-8831-178C04C70B45}" srcOrd="1" destOrd="0" presId="urn:microsoft.com/office/officeart/2008/layout/NameandTitleOrganizationalChart"/>
    <dgm:cxn modelId="{22110B40-7754-45ED-9EF7-841367A4B2D5}" type="presOf" srcId="{94D4D766-F569-49E5-B0AC-6D9A5EA82CEF}" destId="{979033E1-E2FB-45E9-83EC-9D605266F841}" srcOrd="1" destOrd="0" presId="urn:microsoft.com/office/officeart/2008/layout/NameandTitleOrganizationalChart"/>
    <dgm:cxn modelId="{42D4335B-5178-4289-86C9-0BD1E889B860}" type="presOf" srcId="{6D843ADE-EE1D-43A8-BAF5-C14DCE326EBC}" destId="{3B03F77F-FE31-464E-B2F6-268F2F330FBC}" srcOrd="0" destOrd="0" presId="urn:microsoft.com/office/officeart/2008/layout/NameandTitleOrganizationalChart"/>
    <dgm:cxn modelId="{7B49785D-AA6A-4EDE-B8C1-37BAACE74CD0}" srcId="{94D4D766-F569-49E5-B0AC-6D9A5EA82CEF}" destId="{6D843ADE-EE1D-43A8-BAF5-C14DCE326EBC}" srcOrd="1" destOrd="0" parTransId="{99C3A9A0-05B0-4022-BECA-FFAA5D5675EE}" sibTransId="{7B99FAD6-6F53-43DC-BA8E-79B12582A574}"/>
    <dgm:cxn modelId="{E610FF5D-B564-4923-8231-10F6F32D2060}" srcId="{1891AB4B-18F6-4910-828C-CD67632735E2}" destId="{94D4D766-F569-49E5-B0AC-6D9A5EA82CEF}" srcOrd="0" destOrd="0" parTransId="{E606E6C6-311A-4FE0-9BB7-D80296C71148}" sibTransId="{9F87AD43-0D2A-40A1-9C75-941A0AEF59D2}"/>
    <dgm:cxn modelId="{F3555B5E-8221-47C0-B140-70FEFFA069CC}" type="presOf" srcId="{99C3A9A0-05B0-4022-BECA-FFAA5D5675EE}" destId="{3222D6B4-7568-46CE-98C0-062806C4B678}" srcOrd="0" destOrd="0" presId="urn:microsoft.com/office/officeart/2008/layout/NameandTitleOrganizationalChart"/>
    <dgm:cxn modelId="{50F8A760-0559-465F-9867-6ACB75B293C6}" type="presOf" srcId="{A12E21A3-CC71-4E6E-8FF0-B78A857AABA8}" destId="{9A8156FB-DA39-4FCE-9125-363E5D80F68A}" srcOrd="0" destOrd="0" presId="urn:microsoft.com/office/officeart/2008/layout/NameandTitleOrganizationalChart"/>
    <dgm:cxn modelId="{DAFBC062-34AA-4BDF-B154-9CBE8A71647F}" type="presOf" srcId="{6AD3DB40-739E-450B-8C41-0545A1257C65}" destId="{393448C7-3C11-4F1F-8497-9F0F83C76BC5}" srcOrd="0" destOrd="0" presId="urn:microsoft.com/office/officeart/2008/layout/NameandTitleOrganizationalChart"/>
    <dgm:cxn modelId="{88873646-867A-4410-9976-59C5C71ED129}" type="presOf" srcId="{8674B989-F90D-4381-A879-D99CA4E42E1F}" destId="{60C7369D-58EE-441B-9AAF-57700A39CC14}" srcOrd="0" destOrd="0" presId="urn:microsoft.com/office/officeart/2008/layout/NameandTitleOrganizationalChart"/>
    <dgm:cxn modelId="{BFF73766-FEEC-4B64-84DC-127AD7990F67}" type="presOf" srcId="{1891AB4B-18F6-4910-828C-CD67632735E2}" destId="{CB8316FF-8848-4A8B-8EA7-6B3B9F989FE3}" srcOrd="0" destOrd="0" presId="urn:microsoft.com/office/officeart/2008/layout/NameandTitleOrganizationalChart"/>
    <dgm:cxn modelId="{1CA41947-F708-4C13-94C2-276345CDD0B4}" type="presOf" srcId="{CE928208-6298-4D8F-A979-1ED192162522}" destId="{078604B7-040C-48F5-A807-0C0C4B21B670}" srcOrd="0" destOrd="0" presId="urn:microsoft.com/office/officeart/2008/layout/NameandTitleOrganizationalChart"/>
    <dgm:cxn modelId="{CD0B4A48-B999-4387-833C-8E07FA68BC65}" type="presOf" srcId="{9F87AD43-0D2A-40A1-9C75-941A0AEF59D2}" destId="{955AA6A5-9CAF-4EE5-AD21-0839932CB350}" srcOrd="0" destOrd="0" presId="urn:microsoft.com/office/officeart/2008/layout/NameandTitleOrganizationalChart"/>
    <dgm:cxn modelId="{E3FA6450-8E45-4F4B-B414-FF5E133AE326}" type="presOf" srcId="{C86B5FA9-164A-4ECC-BF40-A6B8940C896F}" destId="{B59965A9-61B1-4A95-8108-158BA0AC667E}" srcOrd="0" destOrd="0" presId="urn:microsoft.com/office/officeart/2008/layout/NameandTitleOrganizationalChart"/>
    <dgm:cxn modelId="{5E27F451-6785-4DBB-B36A-9F769BF36AD3}" srcId="{94D4D766-F569-49E5-B0AC-6D9A5EA82CEF}" destId="{81AFB2FE-293B-4A4B-A020-89F88CEE16A7}" srcOrd="2" destOrd="0" parTransId="{36A07340-63C2-4AF1-A3F9-74422E96049F}" sibTransId="{C86B5FA9-164A-4ECC-BF40-A6B8940C896F}"/>
    <dgm:cxn modelId="{019BEE72-CF17-4993-B38B-454BA9C64B9B}" srcId="{94D4D766-F569-49E5-B0AC-6D9A5EA82CEF}" destId="{8674B989-F90D-4381-A879-D99CA4E42E1F}" srcOrd="0" destOrd="0" parTransId="{336E50FF-B0AA-4E3C-9935-C1D19D4CE5E7}" sibTransId="{CE928208-6298-4D8F-A979-1ED192162522}"/>
    <dgm:cxn modelId="{BAF54A77-C4D2-4DB9-8A57-B89443FCA4B2}" srcId="{94D4D766-F569-49E5-B0AC-6D9A5EA82CEF}" destId="{A12E21A3-CC71-4E6E-8FF0-B78A857AABA8}" srcOrd="3" destOrd="0" parTransId="{820DCA76-1F2E-4C67-8B12-03348FCB1A2A}" sibTransId="{2167C418-2533-4587-BBC1-F9FAC887A1F1}"/>
    <dgm:cxn modelId="{C8A1C459-11DF-4A39-9E72-F1AE358767E6}" type="presOf" srcId="{94D4D766-F569-49E5-B0AC-6D9A5EA82CEF}" destId="{FAE4B3BA-6938-48AC-9E1B-41173F736142}" srcOrd="0" destOrd="0" presId="urn:microsoft.com/office/officeart/2008/layout/NameandTitleOrganizationalChart"/>
    <dgm:cxn modelId="{2939F87A-CAF2-4DA9-ACD7-077025997F4C}" type="presOf" srcId="{6D843ADE-EE1D-43A8-BAF5-C14DCE326EBC}" destId="{3B1D9C28-7BA7-4E9B-9212-488EE71F91C7}" srcOrd="1" destOrd="0" presId="urn:microsoft.com/office/officeart/2008/layout/NameandTitleOrganizationalChart"/>
    <dgm:cxn modelId="{100A5485-1BB1-4ACE-99F4-3D26F7A6BDB7}" type="presOf" srcId="{36A07340-63C2-4AF1-A3F9-74422E96049F}" destId="{0FF6093A-2B6F-488A-A97D-44269E14A83C}" srcOrd="0" destOrd="0" presId="urn:microsoft.com/office/officeart/2008/layout/NameandTitleOrganizationalChart"/>
    <dgm:cxn modelId="{87EDD990-F720-45A2-ACD5-E901B5FC5AD6}" type="presOf" srcId="{81AFB2FE-293B-4A4B-A020-89F88CEE16A7}" destId="{41A253AA-CD6F-403E-BB6E-DE1D26479291}" srcOrd="1" destOrd="0" presId="urn:microsoft.com/office/officeart/2008/layout/NameandTitleOrganizationalChart"/>
    <dgm:cxn modelId="{127E9DA7-6D89-4118-9AE9-3EF69116AD95}" type="presOf" srcId="{7B99FAD6-6F53-43DC-BA8E-79B12582A574}" destId="{93D2A7FF-CE98-4CEC-AB30-09F8EEC05DF8}" srcOrd="0" destOrd="0" presId="urn:microsoft.com/office/officeart/2008/layout/NameandTitleOrganizationalChart"/>
    <dgm:cxn modelId="{9B41F2AB-4234-41E5-BE11-8B0985807233}" type="presOf" srcId="{2167C418-2533-4587-BBC1-F9FAC887A1F1}" destId="{C5133A96-364A-4F12-9810-905DF4FB5F3F}" srcOrd="0" destOrd="0" presId="urn:microsoft.com/office/officeart/2008/layout/NameandTitleOrganizationalChart"/>
    <dgm:cxn modelId="{62EBFFBB-E65D-4627-89EB-0ACFE70A2E09}" srcId="{94D4D766-F569-49E5-B0AC-6D9A5EA82CEF}" destId="{ED19DE9F-7FA3-4AEA-81AB-37E3B10113E4}" srcOrd="4" destOrd="0" parTransId="{6AD3DB40-739E-450B-8C41-0545A1257C65}" sibTransId="{9D168D3C-C7E9-42E2-A1CC-2E315C6249EE}"/>
    <dgm:cxn modelId="{227E1EC8-ECA6-417E-9538-BDE04E9E1BD9}" type="presOf" srcId="{336E50FF-B0AA-4E3C-9935-C1D19D4CE5E7}" destId="{D433FD6F-A631-4F80-9D5E-8DE6BCDAF1A0}" srcOrd="0" destOrd="0" presId="urn:microsoft.com/office/officeart/2008/layout/NameandTitleOrganizationalChart"/>
    <dgm:cxn modelId="{0EB39FC8-8E9B-4914-A1AE-C53A9DBC9ACA}" type="presOf" srcId="{ED19DE9F-7FA3-4AEA-81AB-37E3B10113E4}" destId="{41786E6D-1B40-4BCE-8F59-5C43D953BE0C}" srcOrd="1" destOrd="0" presId="urn:microsoft.com/office/officeart/2008/layout/NameandTitleOrganizationalChart"/>
    <dgm:cxn modelId="{E364C96F-E28C-4BD5-B17D-DC8535D40DCF}" type="presParOf" srcId="{CB8316FF-8848-4A8B-8EA7-6B3B9F989FE3}" destId="{CE276FF0-A4E5-4BDC-991D-F672750F9BFC}" srcOrd="0" destOrd="0" presId="urn:microsoft.com/office/officeart/2008/layout/NameandTitleOrganizationalChart"/>
    <dgm:cxn modelId="{99343C8A-70E0-410F-A954-2BDC41E7F7BF}" type="presParOf" srcId="{CE276FF0-A4E5-4BDC-991D-F672750F9BFC}" destId="{C9492E2B-8DAC-4AAC-B849-523E6729095C}" srcOrd="0" destOrd="0" presId="urn:microsoft.com/office/officeart/2008/layout/NameandTitleOrganizationalChart"/>
    <dgm:cxn modelId="{F65C058D-F7B3-4878-B87C-65A08CA210E5}" type="presParOf" srcId="{C9492E2B-8DAC-4AAC-B849-523E6729095C}" destId="{FAE4B3BA-6938-48AC-9E1B-41173F736142}" srcOrd="0" destOrd="0" presId="urn:microsoft.com/office/officeart/2008/layout/NameandTitleOrganizationalChart"/>
    <dgm:cxn modelId="{5926D1AB-4496-4810-B52B-FD835999EB3A}" type="presParOf" srcId="{C9492E2B-8DAC-4AAC-B849-523E6729095C}" destId="{955AA6A5-9CAF-4EE5-AD21-0839932CB350}" srcOrd="1" destOrd="0" presId="urn:microsoft.com/office/officeart/2008/layout/NameandTitleOrganizationalChart"/>
    <dgm:cxn modelId="{D100C55C-A059-4AEE-912C-436D6034F3CA}" type="presParOf" srcId="{C9492E2B-8DAC-4AAC-B849-523E6729095C}" destId="{979033E1-E2FB-45E9-83EC-9D605266F841}" srcOrd="2" destOrd="0" presId="urn:microsoft.com/office/officeart/2008/layout/NameandTitleOrganizationalChart"/>
    <dgm:cxn modelId="{BBBBFF9E-4CE2-4D36-93A4-AC69571C3333}" type="presParOf" srcId="{CE276FF0-A4E5-4BDC-991D-F672750F9BFC}" destId="{E264771B-3C8A-4D7A-B73C-E9A86BC94040}" srcOrd="1" destOrd="0" presId="urn:microsoft.com/office/officeart/2008/layout/NameandTitleOrganizationalChart"/>
    <dgm:cxn modelId="{570794EF-42E9-4253-A549-3D6BF6F1FA5B}" type="presParOf" srcId="{E264771B-3C8A-4D7A-B73C-E9A86BC94040}" destId="{D433FD6F-A631-4F80-9D5E-8DE6BCDAF1A0}" srcOrd="0" destOrd="0" presId="urn:microsoft.com/office/officeart/2008/layout/NameandTitleOrganizationalChart"/>
    <dgm:cxn modelId="{A5A727FA-A3BD-4FF9-9B57-C92C85F9CAEF}" type="presParOf" srcId="{E264771B-3C8A-4D7A-B73C-E9A86BC94040}" destId="{6F7E51D6-7F3F-4B15-9334-758A2858DAE0}" srcOrd="1" destOrd="0" presId="urn:microsoft.com/office/officeart/2008/layout/NameandTitleOrganizationalChart"/>
    <dgm:cxn modelId="{5D0D0065-AAD2-40DF-A212-14147CB4C827}" type="presParOf" srcId="{6F7E51D6-7F3F-4B15-9334-758A2858DAE0}" destId="{28B515E8-DFF3-40BB-8B68-11D0227DD49C}" srcOrd="0" destOrd="0" presId="urn:microsoft.com/office/officeart/2008/layout/NameandTitleOrganizationalChart"/>
    <dgm:cxn modelId="{D7D691E3-FF9B-4DCA-BB54-447378991ABC}" type="presParOf" srcId="{28B515E8-DFF3-40BB-8B68-11D0227DD49C}" destId="{60C7369D-58EE-441B-9AAF-57700A39CC14}" srcOrd="0" destOrd="0" presId="urn:microsoft.com/office/officeart/2008/layout/NameandTitleOrganizationalChart"/>
    <dgm:cxn modelId="{17344AFE-C880-459C-8179-BB8B10DAE3C4}" type="presParOf" srcId="{28B515E8-DFF3-40BB-8B68-11D0227DD49C}" destId="{078604B7-040C-48F5-A807-0C0C4B21B670}" srcOrd="1" destOrd="0" presId="urn:microsoft.com/office/officeart/2008/layout/NameandTitleOrganizationalChart"/>
    <dgm:cxn modelId="{B10A6C4E-4227-4555-BF1C-A1348AD142A5}" type="presParOf" srcId="{28B515E8-DFF3-40BB-8B68-11D0227DD49C}" destId="{07A1D16F-9713-4380-8831-178C04C70B45}" srcOrd="2" destOrd="0" presId="urn:microsoft.com/office/officeart/2008/layout/NameandTitleOrganizationalChart"/>
    <dgm:cxn modelId="{8FC7AFEC-0D3C-4E4A-A042-966D971B3076}" type="presParOf" srcId="{6F7E51D6-7F3F-4B15-9334-758A2858DAE0}" destId="{5634C3DC-F5E3-44FA-BD6A-BF6AE97F784E}" srcOrd="1" destOrd="0" presId="urn:microsoft.com/office/officeart/2008/layout/NameandTitleOrganizationalChart"/>
    <dgm:cxn modelId="{14A0EA78-9AA3-4FDC-9B38-C6222884AB5C}" type="presParOf" srcId="{6F7E51D6-7F3F-4B15-9334-758A2858DAE0}" destId="{31EA5D6E-7B6B-4798-B5FE-C85E8872DF37}" srcOrd="2" destOrd="0" presId="urn:microsoft.com/office/officeart/2008/layout/NameandTitleOrganizationalChart"/>
    <dgm:cxn modelId="{01AC725B-23C5-4BB9-BFB9-17D3A21EA04C}" type="presParOf" srcId="{E264771B-3C8A-4D7A-B73C-E9A86BC94040}" destId="{3222D6B4-7568-46CE-98C0-062806C4B678}" srcOrd="2" destOrd="0" presId="urn:microsoft.com/office/officeart/2008/layout/NameandTitleOrganizationalChart"/>
    <dgm:cxn modelId="{B26411C5-417C-4C45-914A-9DF80BE4B828}" type="presParOf" srcId="{E264771B-3C8A-4D7A-B73C-E9A86BC94040}" destId="{F9A0CAAD-B89A-4F19-9601-1B516B291D00}" srcOrd="3" destOrd="0" presId="urn:microsoft.com/office/officeart/2008/layout/NameandTitleOrganizationalChart"/>
    <dgm:cxn modelId="{BDD8B2A0-3AE0-46F1-9190-F84C044B97B7}" type="presParOf" srcId="{F9A0CAAD-B89A-4F19-9601-1B516B291D00}" destId="{DA8FA8ED-3069-41BD-88EA-F2C035922ED5}" srcOrd="0" destOrd="0" presId="urn:microsoft.com/office/officeart/2008/layout/NameandTitleOrganizationalChart"/>
    <dgm:cxn modelId="{403B2092-4D5D-49CD-8186-95F709BD231F}" type="presParOf" srcId="{DA8FA8ED-3069-41BD-88EA-F2C035922ED5}" destId="{3B03F77F-FE31-464E-B2F6-268F2F330FBC}" srcOrd="0" destOrd="0" presId="urn:microsoft.com/office/officeart/2008/layout/NameandTitleOrganizationalChart"/>
    <dgm:cxn modelId="{362D2DA5-5BB7-45CA-8E7B-BFBBD8FF52D2}" type="presParOf" srcId="{DA8FA8ED-3069-41BD-88EA-F2C035922ED5}" destId="{93D2A7FF-CE98-4CEC-AB30-09F8EEC05DF8}" srcOrd="1" destOrd="0" presId="urn:microsoft.com/office/officeart/2008/layout/NameandTitleOrganizationalChart"/>
    <dgm:cxn modelId="{6D73BD49-9296-4776-9682-CCEAAB6F0EC6}" type="presParOf" srcId="{DA8FA8ED-3069-41BD-88EA-F2C035922ED5}" destId="{3B1D9C28-7BA7-4E9B-9212-488EE71F91C7}" srcOrd="2" destOrd="0" presId="urn:microsoft.com/office/officeart/2008/layout/NameandTitleOrganizationalChart"/>
    <dgm:cxn modelId="{F82A5C11-F6E0-42F2-8F98-93160BD7BC59}" type="presParOf" srcId="{F9A0CAAD-B89A-4F19-9601-1B516B291D00}" destId="{A313247E-F282-485C-A4F1-9C155EC4AB0F}" srcOrd="1" destOrd="0" presId="urn:microsoft.com/office/officeart/2008/layout/NameandTitleOrganizationalChart"/>
    <dgm:cxn modelId="{62F86E34-01B8-476F-BD6C-9466256827F3}" type="presParOf" srcId="{F9A0CAAD-B89A-4F19-9601-1B516B291D00}" destId="{0E5C4010-EA3D-4B8B-BBA8-81C1C42C3007}" srcOrd="2" destOrd="0" presId="urn:microsoft.com/office/officeart/2008/layout/NameandTitleOrganizationalChart"/>
    <dgm:cxn modelId="{D8F2C2AB-F2E6-49CF-9755-D90BAF7125BA}" type="presParOf" srcId="{E264771B-3C8A-4D7A-B73C-E9A86BC94040}" destId="{0FF6093A-2B6F-488A-A97D-44269E14A83C}" srcOrd="4" destOrd="0" presId="urn:microsoft.com/office/officeart/2008/layout/NameandTitleOrganizationalChart"/>
    <dgm:cxn modelId="{2A167F00-4B5C-458B-985D-DE24388C421B}" type="presParOf" srcId="{E264771B-3C8A-4D7A-B73C-E9A86BC94040}" destId="{D85A955D-229B-4FA1-80AC-232174FF077A}" srcOrd="5" destOrd="0" presId="urn:microsoft.com/office/officeart/2008/layout/NameandTitleOrganizationalChart"/>
    <dgm:cxn modelId="{0960A74C-9FF9-43DB-A704-E1743EC9CD62}" type="presParOf" srcId="{D85A955D-229B-4FA1-80AC-232174FF077A}" destId="{931BA506-29C0-4F1F-8823-FB0642404AAC}" srcOrd="0" destOrd="0" presId="urn:microsoft.com/office/officeart/2008/layout/NameandTitleOrganizationalChart"/>
    <dgm:cxn modelId="{1BED413B-E2E1-4327-B3BD-7EFA29C32E3A}" type="presParOf" srcId="{931BA506-29C0-4F1F-8823-FB0642404AAC}" destId="{FD5BAD80-C6E1-48BE-9F30-C517399B7BEF}" srcOrd="0" destOrd="0" presId="urn:microsoft.com/office/officeart/2008/layout/NameandTitleOrganizationalChart"/>
    <dgm:cxn modelId="{5B767EBB-1236-40F2-92C9-9E816DB3AF9F}" type="presParOf" srcId="{931BA506-29C0-4F1F-8823-FB0642404AAC}" destId="{B59965A9-61B1-4A95-8108-158BA0AC667E}" srcOrd="1" destOrd="0" presId="urn:microsoft.com/office/officeart/2008/layout/NameandTitleOrganizationalChart"/>
    <dgm:cxn modelId="{87F991E4-0002-4DF3-99D8-913A64ECBA50}" type="presParOf" srcId="{931BA506-29C0-4F1F-8823-FB0642404AAC}" destId="{41A253AA-CD6F-403E-BB6E-DE1D26479291}" srcOrd="2" destOrd="0" presId="urn:microsoft.com/office/officeart/2008/layout/NameandTitleOrganizationalChart"/>
    <dgm:cxn modelId="{9EAA2977-FBAD-4DC6-8D1C-399D6357D01F}" type="presParOf" srcId="{D85A955D-229B-4FA1-80AC-232174FF077A}" destId="{CA696545-EC63-400B-AD09-F4873DF250F7}" srcOrd="1" destOrd="0" presId="urn:microsoft.com/office/officeart/2008/layout/NameandTitleOrganizationalChart"/>
    <dgm:cxn modelId="{49F51801-2881-4EFC-A0FB-A506075944F1}" type="presParOf" srcId="{D85A955D-229B-4FA1-80AC-232174FF077A}" destId="{37B88DEB-E4E4-4F93-88C5-2E7CFA9247B6}" srcOrd="2" destOrd="0" presId="urn:microsoft.com/office/officeart/2008/layout/NameandTitleOrganizationalChart"/>
    <dgm:cxn modelId="{F6107FCA-648C-4AF7-AEEA-02A4CCDBA201}" type="presParOf" srcId="{E264771B-3C8A-4D7A-B73C-E9A86BC94040}" destId="{CD49E53A-140C-41FB-96E6-14A2EF55D7DD}" srcOrd="6" destOrd="0" presId="urn:microsoft.com/office/officeart/2008/layout/NameandTitleOrganizationalChart"/>
    <dgm:cxn modelId="{2CD6541D-C670-4678-B6D8-38BF4845BFB4}" type="presParOf" srcId="{E264771B-3C8A-4D7A-B73C-E9A86BC94040}" destId="{FEC08FAC-A3C4-4CD7-9B07-503DC4804CBC}" srcOrd="7" destOrd="0" presId="urn:microsoft.com/office/officeart/2008/layout/NameandTitleOrganizationalChart"/>
    <dgm:cxn modelId="{556B2B00-6C3B-4BDD-A2AB-F6EC5E838E82}" type="presParOf" srcId="{FEC08FAC-A3C4-4CD7-9B07-503DC4804CBC}" destId="{C047D132-8F20-40D3-A44E-B0D32460114E}" srcOrd="0" destOrd="0" presId="urn:microsoft.com/office/officeart/2008/layout/NameandTitleOrganizationalChart"/>
    <dgm:cxn modelId="{57A8DBC4-F52C-4F5E-9DD4-FFA51E4728C6}" type="presParOf" srcId="{C047D132-8F20-40D3-A44E-B0D32460114E}" destId="{9A8156FB-DA39-4FCE-9125-363E5D80F68A}" srcOrd="0" destOrd="0" presId="urn:microsoft.com/office/officeart/2008/layout/NameandTitleOrganizationalChart"/>
    <dgm:cxn modelId="{EC7E39B3-5F61-4A36-877E-7C9EEB2E6A6C}" type="presParOf" srcId="{C047D132-8F20-40D3-A44E-B0D32460114E}" destId="{C5133A96-364A-4F12-9810-905DF4FB5F3F}" srcOrd="1" destOrd="0" presId="urn:microsoft.com/office/officeart/2008/layout/NameandTitleOrganizationalChart"/>
    <dgm:cxn modelId="{89C32A85-3D8D-41CD-B74C-812613ECE2FA}" type="presParOf" srcId="{C047D132-8F20-40D3-A44E-B0D32460114E}" destId="{D1F78C1A-5C77-4453-8F34-5D3488CBD85F}" srcOrd="2" destOrd="0" presId="urn:microsoft.com/office/officeart/2008/layout/NameandTitleOrganizationalChart"/>
    <dgm:cxn modelId="{A59D5445-6FEA-4947-98E1-D0D5A6B77906}" type="presParOf" srcId="{FEC08FAC-A3C4-4CD7-9B07-503DC4804CBC}" destId="{55710CE1-3A9D-4EDF-839E-0A30D05E55A7}" srcOrd="1" destOrd="0" presId="urn:microsoft.com/office/officeart/2008/layout/NameandTitleOrganizationalChart"/>
    <dgm:cxn modelId="{BE7C58C9-479F-478C-AE82-7B749418FFFC}" type="presParOf" srcId="{FEC08FAC-A3C4-4CD7-9B07-503DC4804CBC}" destId="{4EDD086E-D237-45CB-B7F4-AE41FC068915}" srcOrd="2" destOrd="0" presId="urn:microsoft.com/office/officeart/2008/layout/NameandTitleOrganizationalChart"/>
    <dgm:cxn modelId="{8D04726F-5F53-4C56-9C04-23CBE3B4DB20}" type="presParOf" srcId="{E264771B-3C8A-4D7A-B73C-E9A86BC94040}" destId="{393448C7-3C11-4F1F-8497-9F0F83C76BC5}" srcOrd="8" destOrd="0" presId="urn:microsoft.com/office/officeart/2008/layout/NameandTitleOrganizationalChart"/>
    <dgm:cxn modelId="{AC555E3A-BE83-42B2-903C-33884291E338}" type="presParOf" srcId="{E264771B-3C8A-4D7A-B73C-E9A86BC94040}" destId="{7E55B984-911E-4057-B108-4B6CE60466C7}" srcOrd="9" destOrd="0" presId="urn:microsoft.com/office/officeart/2008/layout/NameandTitleOrganizationalChart"/>
    <dgm:cxn modelId="{B07D9DAC-26D3-4FC5-96BC-A08A979B2C6C}" type="presParOf" srcId="{7E55B984-911E-4057-B108-4B6CE60466C7}" destId="{E4F57854-647B-4416-BB99-DCD1FC990E68}" srcOrd="0" destOrd="0" presId="urn:microsoft.com/office/officeart/2008/layout/NameandTitleOrganizationalChart"/>
    <dgm:cxn modelId="{506402BC-6BFC-465B-90C3-484540405B78}" type="presParOf" srcId="{E4F57854-647B-4416-BB99-DCD1FC990E68}" destId="{F58186C1-C249-4086-A9AA-40D4FA807B77}" srcOrd="0" destOrd="0" presId="urn:microsoft.com/office/officeart/2008/layout/NameandTitleOrganizationalChart"/>
    <dgm:cxn modelId="{6E576E50-0EF7-493F-AD33-D0E5C919DE92}" type="presParOf" srcId="{E4F57854-647B-4416-BB99-DCD1FC990E68}" destId="{F77773DC-C7CB-4B6C-B22C-49A9D9D277DF}" srcOrd="1" destOrd="0" presId="urn:microsoft.com/office/officeart/2008/layout/NameandTitleOrganizationalChart"/>
    <dgm:cxn modelId="{55548126-456B-4005-A9CC-B94141B99EE1}" type="presParOf" srcId="{E4F57854-647B-4416-BB99-DCD1FC990E68}" destId="{41786E6D-1B40-4BCE-8F59-5C43D953BE0C}" srcOrd="2" destOrd="0" presId="urn:microsoft.com/office/officeart/2008/layout/NameandTitleOrganizationalChart"/>
    <dgm:cxn modelId="{9486C491-E622-45B1-B63E-828D00AA7103}" type="presParOf" srcId="{7E55B984-911E-4057-B108-4B6CE60466C7}" destId="{66A88A4B-EB75-41A6-88D5-EDE58B385966}" srcOrd="1" destOrd="0" presId="urn:microsoft.com/office/officeart/2008/layout/NameandTitleOrganizationalChart"/>
    <dgm:cxn modelId="{972368A6-7127-4E26-B4AC-6BD8FAC2B3B6}" type="presParOf" srcId="{7E55B984-911E-4057-B108-4B6CE60466C7}" destId="{176061A0-99AB-4A31-B2D9-4F13BD1B9972}" srcOrd="2" destOrd="0" presId="urn:microsoft.com/office/officeart/2008/layout/NameandTitleOrganizationalChart"/>
    <dgm:cxn modelId="{CAC73DC8-3B09-40B6-932B-87ADB954F682}" type="presParOf" srcId="{CE276FF0-A4E5-4BDC-991D-F672750F9BFC}" destId="{5A70C829-7779-4970-9045-5DA86400D3BC}"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1AB4B-18F6-4910-828C-CD67632735E2}"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IN"/>
        </a:p>
      </dgm:t>
    </dgm:pt>
    <dgm:pt modelId="{94D4D766-F569-49E5-B0AC-6D9A5EA82CEF}">
      <dgm:prSet phldrT="[Text]"/>
      <dgm:spPr/>
      <dgm:t>
        <a:bodyPr/>
        <a:lstStyle/>
        <a:p>
          <a:r>
            <a:rPr lang="en-US" dirty="0"/>
            <a:t>Key factors- Rating of Insurance Company</a:t>
          </a:r>
          <a:endParaRPr lang="en-IN" dirty="0"/>
        </a:p>
      </dgm:t>
    </dgm:pt>
    <dgm:pt modelId="{E606E6C6-311A-4FE0-9BB7-D80296C71148}" type="parTrans" cxnId="{E610FF5D-B564-4923-8231-10F6F32D2060}">
      <dgm:prSet/>
      <dgm:spPr/>
      <dgm:t>
        <a:bodyPr/>
        <a:lstStyle/>
        <a:p>
          <a:endParaRPr lang="en-IN"/>
        </a:p>
      </dgm:t>
    </dgm:pt>
    <dgm:pt modelId="{9F87AD43-0D2A-40A1-9C75-941A0AEF59D2}" type="sibTrans" cxnId="{E610FF5D-B564-4923-8231-10F6F32D2060}">
      <dgm:prSet/>
      <dgm:spPr/>
      <dgm:t>
        <a:bodyPr/>
        <a:lstStyle/>
        <a:p>
          <a:endParaRPr lang="en-IN"/>
        </a:p>
      </dgm:t>
    </dgm:pt>
    <dgm:pt modelId="{8674B989-F90D-4381-A879-D99CA4E42E1F}">
      <dgm:prSet phldrT="[Text]"/>
      <dgm:spPr/>
      <dgm:t>
        <a:bodyPr/>
        <a:lstStyle/>
        <a:p>
          <a:r>
            <a:rPr lang="en-US" dirty="0"/>
            <a:t>Financial Statement Analysis</a:t>
          </a:r>
          <a:endParaRPr lang="en-IN" dirty="0"/>
        </a:p>
      </dgm:t>
    </dgm:pt>
    <dgm:pt modelId="{336E50FF-B0AA-4E3C-9935-C1D19D4CE5E7}" type="parTrans" cxnId="{019BEE72-CF17-4993-B38B-454BA9C64B9B}">
      <dgm:prSet/>
      <dgm:spPr/>
      <dgm:t>
        <a:bodyPr/>
        <a:lstStyle/>
        <a:p>
          <a:endParaRPr lang="en-IN"/>
        </a:p>
      </dgm:t>
    </dgm:pt>
    <dgm:pt modelId="{CE928208-6298-4D8F-A979-1ED192162522}" type="sibTrans" cxnId="{019BEE72-CF17-4993-B38B-454BA9C64B9B}">
      <dgm:prSet/>
      <dgm:spPr/>
      <dgm:t>
        <a:bodyPr/>
        <a:lstStyle/>
        <a:p>
          <a:endParaRPr lang="en-IN"/>
        </a:p>
      </dgm:t>
    </dgm:pt>
    <dgm:pt modelId="{A12E21A3-CC71-4E6E-8FF0-B78A857AABA8}">
      <dgm:prSet phldrT="[Text]"/>
      <dgm:spPr/>
      <dgm:t>
        <a:bodyPr/>
        <a:lstStyle/>
        <a:p>
          <a:r>
            <a:rPr lang="en-US" dirty="0"/>
            <a:t>Risk Management</a:t>
          </a:r>
          <a:endParaRPr lang="en-IN" dirty="0"/>
        </a:p>
      </dgm:t>
    </dgm:pt>
    <dgm:pt modelId="{820DCA76-1F2E-4C67-8B12-03348FCB1A2A}" type="parTrans" cxnId="{BAF54A77-C4D2-4DB9-8A57-B89443FCA4B2}">
      <dgm:prSet/>
      <dgm:spPr/>
      <dgm:t>
        <a:bodyPr/>
        <a:lstStyle/>
        <a:p>
          <a:endParaRPr lang="en-IN"/>
        </a:p>
      </dgm:t>
    </dgm:pt>
    <dgm:pt modelId="{2167C418-2533-4587-BBC1-F9FAC887A1F1}" type="sibTrans" cxnId="{BAF54A77-C4D2-4DB9-8A57-B89443FCA4B2}">
      <dgm:prSet/>
      <dgm:spPr/>
      <dgm:t>
        <a:bodyPr/>
        <a:lstStyle/>
        <a:p>
          <a:endParaRPr lang="en-IN"/>
        </a:p>
      </dgm:t>
    </dgm:pt>
    <dgm:pt modelId="{ED19DE9F-7FA3-4AEA-81AB-37E3B10113E4}">
      <dgm:prSet phldrT="[Text]"/>
      <dgm:spPr/>
      <dgm:t>
        <a:bodyPr/>
        <a:lstStyle/>
        <a:p>
          <a:r>
            <a:rPr lang="en-US" dirty="0"/>
            <a:t>Regulatory Compliance</a:t>
          </a:r>
          <a:endParaRPr lang="en-IN" dirty="0"/>
        </a:p>
      </dgm:t>
    </dgm:pt>
    <dgm:pt modelId="{6AD3DB40-739E-450B-8C41-0545A1257C65}" type="parTrans" cxnId="{62EBFFBB-E65D-4627-89EB-0ACFE70A2E09}">
      <dgm:prSet/>
      <dgm:spPr/>
      <dgm:t>
        <a:bodyPr/>
        <a:lstStyle/>
        <a:p>
          <a:endParaRPr lang="en-IN"/>
        </a:p>
      </dgm:t>
    </dgm:pt>
    <dgm:pt modelId="{9D168D3C-C7E9-42E2-A1CC-2E315C6249EE}" type="sibTrans" cxnId="{62EBFFBB-E65D-4627-89EB-0ACFE70A2E09}">
      <dgm:prSet/>
      <dgm:spPr/>
      <dgm:t>
        <a:bodyPr/>
        <a:lstStyle/>
        <a:p>
          <a:endParaRPr lang="en-IN"/>
        </a:p>
      </dgm:t>
    </dgm:pt>
    <dgm:pt modelId="{6D843ADE-EE1D-43A8-BAF5-C14DCE326EBC}">
      <dgm:prSet phldrT="[Text]"/>
      <dgm:spPr/>
      <dgm:t>
        <a:bodyPr/>
        <a:lstStyle/>
        <a:p>
          <a:r>
            <a:rPr lang="en-US" dirty="0"/>
            <a:t>Capital Adequacy Assessment</a:t>
          </a:r>
          <a:endParaRPr lang="en-IN" dirty="0"/>
        </a:p>
      </dgm:t>
    </dgm:pt>
    <dgm:pt modelId="{99C3A9A0-05B0-4022-BECA-FFAA5D5675EE}" type="parTrans" cxnId="{7B49785D-AA6A-4EDE-B8C1-37BAACE74CD0}">
      <dgm:prSet/>
      <dgm:spPr/>
      <dgm:t>
        <a:bodyPr/>
        <a:lstStyle/>
        <a:p>
          <a:endParaRPr lang="en-IN"/>
        </a:p>
      </dgm:t>
    </dgm:pt>
    <dgm:pt modelId="{7B99FAD6-6F53-43DC-BA8E-79B12582A574}" type="sibTrans" cxnId="{7B49785D-AA6A-4EDE-B8C1-37BAACE74CD0}">
      <dgm:prSet/>
      <dgm:spPr/>
      <dgm:t>
        <a:bodyPr/>
        <a:lstStyle/>
        <a:p>
          <a:endParaRPr lang="en-IN"/>
        </a:p>
      </dgm:t>
    </dgm:pt>
    <dgm:pt modelId="{81AFB2FE-293B-4A4B-A020-89F88CEE16A7}">
      <dgm:prSet phldrT="[Text]"/>
      <dgm:spPr/>
      <dgm:t>
        <a:bodyPr/>
        <a:lstStyle/>
        <a:p>
          <a:r>
            <a:rPr lang="en-US" dirty="0"/>
            <a:t>Investment Portfolio Analysis</a:t>
          </a:r>
          <a:endParaRPr lang="en-IN" dirty="0"/>
        </a:p>
      </dgm:t>
    </dgm:pt>
    <dgm:pt modelId="{C86B5FA9-164A-4ECC-BF40-A6B8940C896F}" type="sibTrans" cxnId="{5E27F451-6785-4DBB-B36A-9F769BF36AD3}">
      <dgm:prSet/>
      <dgm:spPr/>
      <dgm:t>
        <a:bodyPr/>
        <a:lstStyle/>
        <a:p>
          <a:endParaRPr lang="en-IN"/>
        </a:p>
      </dgm:t>
    </dgm:pt>
    <dgm:pt modelId="{36A07340-63C2-4AF1-A3F9-74422E96049F}" type="parTrans" cxnId="{5E27F451-6785-4DBB-B36A-9F769BF36AD3}">
      <dgm:prSet/>
      <dgm:spPr/>
      <dgm:t>
        <a:bodyPr/>
        <a:lstStyle/>
        <a:p>
          <a:endParaRPr lang="en-IN"/>
        </a:p>
      </dgm:t>
    </dgm:pt>
    <dgm:pt modelId="{91B2AC75-1F55-4B7F-90EE-BC30E95A85EC}">
      <dgm:prSet phldrT="[Text]"/>
      <dgm:spPr/>
      <dgm:t>
        <a:bodyPr/>
        <a:lstStyle/>
        <a:p>
          <a:r>
            <a:rPr lang="en-US" dirty="0"/>
            <a:t>Peer to peer comparison</a:t>
          </a:r>
          <a:endParaRPr lang="en-IN" dirty="0"/>
        </a:p>
      </dgm:t>
    </dgm:pt>
    <dgm:pt modelId="{B95C943B-D619-4273-BD2C-F444AE2B079F}" type="parTrans" cxnId="{4A69C8D5-9EB0-438A-BD06-4296B1D158A2}">
      <dgm:prSet/>
      <dgm:spPr/>
      <dgm:t>
        <a:bodyPr/>
        <a:lstStyle/>
        <a:p>
          <a:endParaRPr lang="en-IN"/>
        </a:p>
      </dgm:t>
    </dgm:pt>
    <dgm:pt modelId="{30D875DC-4DAE-409D-912D-0280B6B3DAD3}" type="sibTrans" cxnId="{4A69C8D5-9EB0-438A-BD06-4296B1D158A2}">
      <dgm:prSet/>
      <dgm:spPr/>
      <dgm:t>
        <a:bodyPr/>
        <a:lstStyle/>
        <a:p>
          <a:endParaRPr lang="en-IN"/>
        </a:p>
      </dgm:t>
    </dgm:pt>
    <dgm:pt modelId="{CB8316FF-8848-4A8B-8EA7-6B3B9F989FE3}" type="pres">
      <dgm:prSet presAssocID="{1891AB4B-18F6-4910-828C-CD67632735E2}" presName="hierChild1" presStyleCnt="0">
        <dgm:presLayoutVars>
          <dgm:orgChart val="1"/>
          <dgm:chPref val="1"/>
          <dgm:dir/>
          <dgm:animOne val="branch"/>
          <dgm:animLvl val="lvl"/>
          <dgm:resizeHandles/>
        </dgm:presLayoutVars>
      </dgm:prSet>
      <dgm:spPr/>
    </dgm:pt>
    <dgm:pt modelId="{CE276FF0-A4E5-4BDC-991D-F672750F9BFC}" type="pres">
      <dgm:prSet presAssocID="{94D4D766-F569-49E5-B0AC-6D9A5EA82CEF}" presName="hierRoot1" presStyleCnt="0">
        <dgm:presLayoutVars>
          <dgm:hierBranch val="init"/>
        </dgm:presLayoutVars>
      </dgm:prSet>
      <dgm:spPr/>
    </dgm:pt>
    <dgm:pt modelId="{C9492E2B-8DAC-4AAC-B849-523E6729095C}" type="pres">
      <dgm:prSet presAssocID="{94D4D766-F569-49E5-B0AC-6D9A5EA82CEF}" presName="rootComposite1" presStyleCnt="0"/>
      <dgm:spPr/>
    </dgm:pt>
    <dgm:pt modelId="{FAE4B3BA-6938-48AC-9E1B-41173F736142}" type="pres">
      <dgm:prSet presAssocID="{94D4D766-F569-49E5-B0AC-6D9A5EA82CEF}" presName="rootText1" presStyleLbl="node0" presStyleIdx="0" presStyleCnt="1">
        <dgm:presLayoutVars>
          <dgm:chMax/>
          <dgm:chPref val="3"/>
        </dgm:presLayoutVars>
      </dgm:prSet>
      <dgm:spPr/>
    </dgm:pt>
    <dgm:pt modelId="{955AA6A5-9CAF-4EE5-AD21-0839932CB350}" type="pres">
      <dgm:prSet presAssocID="{94D4D766-F569-49E5-B0AC-6D9A5EA82CEF}" presName="titleText1" presStyleLbl="fgAcc0" presStyleIdx="0" presStyleCnt="1">
        <dgm:presLayoutVars>
          <dgm:chMax val="0"/>
          <dgm:chPref val="0"/>
        </dgm:presLayoutVars>
      </dgm:prSet>
      <dgm:spPr/>
    </dgm:pt>
    <dgm:pt modelId="{979033E1-E2FB-45E9-83EC-9D605266F841}" type="pres">
      <dgm:prSet presAssocID="{94D4D766-F569-49E5-B0AC-6D9A5EA82CEF}" presName="rootConnector1" presStyleLbl="node1" presStyleIdx="0" presStyleCnt="6"/>
      <dgm:spPr/>
    </dgm:pt>
    <dgm:pt modelId="{E264771B-3C8A-4D7A-B73C-E9A86BC94040}" type="pres">
      <dgm:prSet presAssocID="{94D4D766-F569-49E5-B0AC-6D9A5EA82CEF}" presName="hierChild2" presStyleCnt="0"/>
      <dgm:spPr/>
    </dgm:pt>
    <dgm:pt modelId="{D433FD6F-A631-4F80-9D5E-8DE6BCDAF1A0}" type="pres">
      <dgm:prSet presAssocID="{336E50FF-B0AA-4E3C-9935-C1D19D4CE5E7}" presName="Name37" presStyleLbl="parChTrans1D2" presStyleIdx="0" presStyleCnt="6"/>
      <dgm:spPr/>
    </dgm:pt>
    <dgm:pt modelId="{6F7E51D6-7F3F-4B15-9334-758A2858DAE0}" type="pres">
      <dgm:prSet presAssocID="{8674B989-F90D-4381-A879-D99CA4E42E1F}" presName="hierRoot2" presStyleCnt="0">
        <dgm:presLayoutVars>
          <dgm:hierBranch val="init"/>
        </dgm:presLayoutVars>
      </dgm:prSet>
      <dgm:spPr/>
    </dgm:pt>
    <dgm:pt modelId="{28B515E8-DFF3-40BB-8B68-11D0227DD49C}" type="pres">
      <dgm:prSet presAssocID="{8674B989-F90D-4381-A879-D99CA4E42E1F}" presName="rootComposite" presStyleCnt="0"/>
      <dgm:spPr/>
    </dgm:pt>
    <dgm:pt modelId="{60C7369D-58EE-441B-9AAF-57700A39CC14}" type="pres">
      <dgm:prSet presAssocID="{8674B989-F90D-4381-A879-D99CA4E42E1F}" presName="rootText" presStyleLbl="node1" presStyleIdx="0" presStyleCnt="6" custScaleX="98175" custScaleY="92764">
        <dgm:presLayoutVars>
          <dgm:chMax/>
          <dgm:chPref val="3"/>
        </dgm:presLayoutVars>
      </dgm:prSet>
      <dgm:spPr/>
    </dgm:pt>
    <dgm:pt modelId="{078604B7-040C-48F5-A807-0C0C4B21B670}" type="pres">
      <dgm:prSet presAssocID="{8674B989-F90D-4381-A879-D99CA4E42E1F}" presName="titleText2" presStyleLbl="fgAcc1" presStyleIdx="0" presStyleCnt="6" custScaleX="104159" custScaleY="111631">
        <dgm:presLayoutVars>
          <dgm:chMax val="0"/>
          <dgm:chPref val="0"/>
        </dgm:presLayoutVars>
      </dgm:prSet>
      <dgm:spPr/>
    </dgm:pt>
    <dgm:pt modelId="{07A1D16F-9713-4380-8831-178C04C70B45}" type="pres">
      <dgm:prSet presAssocID="{8674B989-F90D-4381-A879-D99CA4E42E1F}" presName="rootConnector" presStyleLbl="node2" presStyleIdx="0" presStyleCnt="0"/>
      <dgm:spPr/>
    </dgm:pt>
    <dgm:pt modelId="{5634C3DC-F5E3-44FA-BD6A-BF6AE97F784E}" type="pres">
      <dgm:prSet presAssocID="{8674B989-F90D-4381-A879-D99CA4E42E1F}" presName="hierChild4" presStyleCnt="0"/>
      <dgm:spPr/>
    </dgm:pt>
    <dgm:pt modelId="{31EA5D6E-7B6B-4798-B5FE-C85E8872DF37}" type="pres">
      <dgm:prSet presAssocID="{8674B989-F90D-4381-A879-D99CA4E42E1F}" presName="hierChild5" presStyleCnt="0"/>
      <dgm:spPr/>
    </dgm:pt>
    <dgm:pt modelId="{3222D6B4-7568-46CE-98C0-062806C4B678}" type="pres">
      <dgm:prSet presAssocID="{99C3A9A0-05B0-4022-BECA-FFAA5D5675EE}" presName="Name37" presStyleLbl="parChTrans1D2" presStyleIdx="1" presStyleCnt="6"/>
      <dgm:spPr/>
    </dgm:pt>
    <dgm:pt modelId="{F9A0CAAD-B89A-4F19-9601-1B516B291D00}" type="pres">
      <dgm:prSet presAssocID="{6D843ADE-EE1D-43A8-BAF5-C14DCE326EBC}" presName="hierRoot2" presStyleCnt="0">
        <dgm:presLayoutVars>
          <dgm:hierBranch val="init"/>
        </dgm:presLayoutVars>
      </dgm:prSet>
      <dgm:spPr/>
    </dgm:pt>
    <dgm:pt modelId="{DA8FA8ED-3069-41BD-88EA-F2C035922ED5}" type="pres">
      <dgm:prSet presAssocID="{6D843ADE-EE1D-43A8-BAF5-C14DCE326EBC}" presName="rootComposite" presStyleCnt="0"/>
      <dgm:spPr/>
    </dgm:pt>
    <dgm:pt modelId="{3B03F77F-FE31-464E-B2F6-268F2F330FBC}" type="pres">
      <dgm:prSet presAssocID="{6D843ADE-EE1D-43A8-BAF5-C14DCE326EBC}" presName="rootText" presStyleLbl="node1" presStyleIdx="1" presStyleCnt="6" custScaleX="98175" custScaleY="92764">
        <dgm:presLayoutVars>
          <dgm:chMax/>
          <dgm:chPref val="3"/>
        </dgm:presLayoutVars>
      </dgm:prSet>
      <dgm:spPr/>
    </dgm:pt>
    <dgm:pt modelId="{93D2A7FF-CE98-4CEC-AB30-09F8EEC05DF8}" type="pres">
      <dgm:prSet presAssocID="{6D843ADE-EE1D-43A8-BAF5-C14DCE326EBC}" presName="titleText2" presStyleLbl="fgAcc1" presStyleIdx="1" presStyleCnt="6">
        <dgm:presLayoutVars>
          <dgm:chMax val="0"/>
          <dgm:chPref val="0"/>
        </dgm:presLayoutVars>
      </dgm:prSet>
      <dgm:spPr/>
    </dgm:pt>
    <dgm:pt modelId="{3B1D9C28-7BA7-4E9B-9212-488EE71F91C7}" type="pres">
      <dgm:prSet presAssocID="{6D843ADE-EE1D-43A8-BAF5-C14DCE326EBC}" presName="rootConnector" presStyleLbl="node2" presStyleIdx="0" presStyleCnt="0"/>
      <dgm:spPr/>
    </dgm:pt>
    <dgm:pt modelId="{A313247E-F282-485C-A4F1-9C155EC4AB0F}" type="pres">
      <dgm:prSet presAssocID="{6D843ADE-EE1D-43A8-BAF5-C14DCE326EBC}" presName="hierChild4" presStyleCnt="0"/>
      <dgm:spPr/>
    </dgm:pt>
    <dgm:pt modelId="{0E5C4010-EA3D-4B8B-BBA8-81C1C42C3007}" type="pres">
      <dgm:prSet presAssocID="{6D843ADE-EE1D-43A8-BAF5-C14DCE326EBC}" presName="hierChild5" presStyleCnt="0"/>
      <dgm:spPr/>
    </dgm:pt>
    <dgm:pt modelId="{0FF6093A-2B6F-488A-A97D-44269E14A83C}" type="pres">
      <dgm:prSet presAssocID="{36A07340-63C2-4AF1-A3F9-74422E96049F}" presName="Name37" presStyleLbl="parChTrans1D2" presStyleIdx="2" presStyleCnt="6"/>
      <dgm:spPr/>
    </dgm:pt>
    <dgm:pt modelId="{D85A955D-229B-4FA1-80AC-232174FF077A}" type="pres">
      <dgm:prSet presAssocID="{81AFB2FE-293B-4A4B-A020-89F88CEE16A7}" presName="hierRoot2" presStyleCnt="0">
        <dgm:presLayoutVars>
          <dgm:hierBranch val="init"/>
        </dgm:presLayoutVars>
      </dgm:prSet>
      <dgm:spPr/>
    </dgm:pt>
    <dgm:pt modelId="{931BA506-29C0-4F1F-8823-FB0642404AAC}" type="pres">
      <dgm:prSet presAssocID="{81AFB2FE-293B-4A4B-A020-89F88CEE16A7}" presName="rootComposite" presStyleCnt="0"/>
      <dgm:spPr/>
    </dgm:pt>
    <dgm:pt modelId="{FD5BAD80-C6E1-48BE-9F30-C517399B7BEF}" type="pres">
      <dgm:prSet presAssocID="{81AFB2FE-293B-4A4B-A020-89F88CEE16A7}" presName="rootText" presStyleLbl="node1" presStyleIdx="2" presStyleCnt="6" custScaleX="98175" custScaleY="92764">
        <dgm:presLayoutVars>
          <dgm:chMax/>
          <dgm:chPref val="3"/>
        </dgm:presLayoutVars>
      </dgm:prSet>
      <dgm:spPr/>
    </dgm:pt>
    <dgm:pt modelId="{B59965A9-61B1-4A95-8108-158BA0AC667E}" type="pres">
      <dgm:prSet presAssocID="{81AFB2FE-293B-4A4B-A020-89F88CEE16A7}" presName="titleText2" presStyleLbl="fgAcc1" presStyleIdx="2" presStyleCnt="6">
        <dgm:presLayoutVars>
          <dgm:chMax val="0"/>
          <dgm:chPref val="0"/>
        </dgm:presLayoutVars>
      </dgm:prSet>
      <dgm:spPr/>
    </dgm:pt>
    <dgm:pt modelId="{41A253AA-CD6F-403E-BB6E-DE1D26479291}" type="pres">
      <dgm:prSet presAssocID="{81AFB2FE-293B-4A4B-A020-89F88CEE16A7}" presName="rootConnector" presStyleLbl="node2" presStyleIdx="0" presStyleCnt="0"/>
      <dgm:spPr/>
    </dgm:pt>
    <dgm:pt modelId="{CA696545-EC63-400B-AD09-F4873DF250F7}" type="pres">
      <dgm:prSet presAssocID="{81AFB2FE-293B-4A4B-A020-89F88CEE16A7}" presName="hierChild4" presStyleCnt="0"/>
      <dgm:spPr/>
    </dgm:pt>
    <dgm:pt modelId="{37B88DEB-E4E4-4F93-88C5-2E7CFA9247B6}" type="pres">
      <dgm:prSet presAssocID="{81AFB2FE-293B-4A4B-A020-89F88CEE16A7}" presName="hierChild5" presStyleCnt="0"/>
      <dgm:spPr/>
    </dgm:pt>
    <dgm:pt modelId="{CD49E53A-140C-41FB-96E6-14A2EF55D7DD}" type="pres">
      <dgm:prSet presAssocID="{820DCA76-1F2E-4C67-8B12-03348FCB1A2A}" presName="Name37" presStyleLbl="parChTrans1D2" presStyleIdx="3" presStyleCnt="6"/>
      <dgm:spPr/>
    </dgm:pt>
    <dgm:pt modelId="{FEC08FAC-A3C4-4CD7-9B07-503DC4804CBC}" type="pres">
      <dgm:prSet presAssocID="{A12E21A3-CC71-4E6E-8FF0-B78A857AABA8}" presName="hierRoot2" presStyleCnt="0">
        <dgm:presLayoutVars>
          <dgm:hierBranch val="init"/>
        </dgm:presLayoutVars>
      </dgm:prSet>
      <dgm:spPr/>
    </dgm:pt>
    <dgm:pt modelId="{C047D132-8F20-40D3-A44E-B0D32460114E}" type="pres">
      <dgm:prSet presAssocID="{A12E21A3-CC71-4E6E-8FF0-B78A857AABA8}" presName="rootComposite" presStyleCnt="0"/>
      <dgm:spPr/>
    </dgm:pt>
    <dgm:pt modelId="{9A8156FB-DA39-4FCE-9125-363E5D80F68A}" type="pres">
      <dgm:prSet presAssocID="{A12E21A3-CC71-4E6E-8FF0-B78A857AABA8}" presName="rootText" presStyleLbl="node1" presStyleIdx="3" presStyleCnt="6">
        <dgm:presLayoutVars>
          <dgm:chMax/>
          <dgm:chPref val="3"/>
        </dgm:presLayoutVars>
      </dgm:prSet>
      <dgm:spPr/>
    </dgm:pt>
    <dgm:pt modelId="{C5133A96-364A-4F12-9810-905DF4FB5F3F}" type="pres">
      <dgm:prSet presAssocID="{A12E21A3-CC71-4E6E-8FF0-B78A857AABA8}" presName="titleText2" presStyleLbl="fgAcc1" presStyleIdx="3" presStyleCnt="6">
        <dgm:presLayoutVars>
          <dgm:chMax val="0"/>
          <dgm:chPref val="0"/>
        </dgm:presLayoutVars>
      </dgm:prSet>
      <dgm:spPr/>
    </dgm:pt>
    <dgm:pt modelId="{D1F78C1A-5C77-4453-8F34-5D3488CBD85F}" type="pres">
      <dgm:prSet presAssocID="{A12E21A3-CC71-4E6E-8FF0-B78A857AABA8}" presName="rootConnector" presStyleLbl="node2" presStyleIdx="0" presStyleCnt="0"/>
      <dgm:spPr/>
    </dgm:pt>
    <dgm:pt modelId="{55710CE1-3A9D-4EDF-839E-0A30D05E55A7}" type="pres">
      <dgm:prSet presAssocID="{A12E21A3-CC71-4E6E-8FF0-B78A857AABA8}" presName="hierChild4" presStyleCnt="0"/>
      <dgm:spPr/>
    </dgm:pt>
    <dgm:pt modelId="{4EDD086E-D237-45CB-B7F4-AE41FC068915}" type="pres">
      <dgm:prSet presAssocID="{A12E21A3-CC71-4E6E-8FF0-B78A857AABA8}" presName="hierChild5" presStyleCnt="0"/>
      <dgm:spPr/>
    </dgm:pt>
    <dgm:pt modelId="{393448C7-3C11-4F1F-8497-9F0F83C76BC5}" type="pres">
      <dgm:prSet presAssocID="{6AD3DB40-739E-450B-8C41-0545A1257C65}" presName="Name37" presStyleLbl="parChTrans1D2" presStyleIdx="4" presStyleCnt="6"/>
      <dgm:spPr/>
    </dgm:pt>
    <dgm:pt modelId="{7E55B984-911E-4057-B108-4B6CE60466C7}" type="pres">
      <dgm:prSet presAssocID="{ED19DE9F-7FA3-4AEA-81AB-37E3B10113E4}" presName="hierRoot2" presStyleCnt="0">
        <dgm:presLayoutVars>
          <dgm:hierBranch val="init"/>
        </dgm:presLayoutVars>
      </dgm:prSet>
      <dgm:spPr/>
    </dgm:pt>
    <dgm:pt modelId="{E4F57854-647B-4416-BB99-DCD1FC990E68}" type="pres">
      <dgm:prSet presAssocID="{ED19DE9F-7FA3-4AEA-81AB-37E3B10113E4}" presName="rootComposite" presStyleCnt="0"/>
      <dgm:spPr/>
    </dgm:pt>
    <dgm:pt modelId="{F58186C1-C249-4086-A9AA-40D4FA807B77}" type="pres">
      <dgm:prSet presAssocID="{ED19DE9F-7FA3-4AEA-81AB-37E3B10113E4}" presName="rootText" presStyleLbl="node1" presStyleIdx="4" presStyleCnt="6">
        <dgm:presLayoutVars>
          <dgm:chMax/>
          <dgm:chPref val="3"/>
        </dgm:presLayoutVars>
      </dgm:prSet>
      <dgm:spPr/>
    </dgm:pt>
    <dgm:pt modelId="{F77773DC-C7CB-4B6C-B22C-49A9D9D277DF}" type="pres">
      <dgm:prSet presAssocID="{ED19DE9F-7FA3-4AEA-81AB-37E3B10113E4}" presName="titleText2" presStyleLbl="fgAcc1" presStyleIdx="4" presStyleCnt="6">
        <dgm:presLayoutVars>
          <dgm:chMax val="0"/>
          <dgm:chPref val="0"/>
        </dgm:presLayoutVars>
      </dgm:prSet>
      <dgm:spPr/>
    </dgm:pt>
    <dgm:pt modelId="{41786E6D-1B40-4BCE-8F59-5C43D953BE0C}" type="pres">
      <dgm:prSet presAssocID="{ED19DE9F-7FA3-4AEA-81AB-37E3B10113E4}" presName="rootConnector" presStyleLbl="node2" presStyleIdx="0" presStyleCnt="0"/>
      <dgm:spPr/>
    </dgm:pt>
    <dgm:pt modelId="{66A88A4B-EB75-41A6-88D5-EDE58B385966}" type="pres">
      <dgm:prSet presAssocID="{ED19DE9F-7FA3-4AEA-81AB-37E3B10113E4}" presName="hierChild4" presStyleCnt="0"/>
      <dgm:spPr/>
    </dgm:pt>
    <dgm:pt modelId="{176061A0-99AB-4A31-B2D9-4F13BD1B9972}" type="pres">
      <dgm:prSet presAssocID="{ED19DE9F-7FA3-4AEA-81AB-37E3B10113E4}" presName="hierChild5" presStyleCnt="0"/>
      <dgm:spPr/>
    </dgm:pt>
    <dgm:pt modelId="{DE953231-8559-44D8-A7A5-563790C0F336}" type="pres">
      <dgm:prSet presAssocID="{B95C943B-D619-4273-BD2C-F444AE2B079F}" presName="Name37" presStyleLbl="parChTrans1D2" presStyleIdx="5" presStyleCnt="6"/>
      <dgm:spPr/>
    </dgm:pt>
    <dgm:pt modelId="{AAB19238-4776-4153-8AB0-C4A59DEA0529}" type="pres">
      <dgm:prSet presAssocID="{91B2AC75-1F55-4B7F-90EE-BC30E95A85EC}" presName="hierRoot2" presStyleCnt="0">
        <dgm:presLayoutVars>
          <dgm:hierBranch val="init"/>
        </dgm:presLayoutVars>
      </dgm:prSet>
      <dgm:spPr/>
    </dgm:pt>
    <dgm:pt modelId="{D24EB211-9B4C-49AE-8068-F06C2DB1D846}" type="pres">
      <dgm:prSet presAssocID="{91B2AC75-1F55-4B7F-90EE-BC30E95A85EC}" presName="rootComposite" presStyleCnt="0"/>
      <dgm:spPr/>
    </dgm:pt>
    <dgm:pt modelId="{BC2D1939-ED60-4CBA-A5FF-F7AADE1D7E81}" type="pres">
      <dgm:prSet presAssocID="{91B2AC75-1F55-4B7F-90EE-BC30E95A85EC}" presName="rootText" presStyleLbl="node1" presStyleIdx="5" presStyleCnt="6">
        <dgm:presLayoutVars>
          <dgm:chMax/>
          <dgm:chPref val="3"/>
        </dgm:presLayoutVars>
      </dgm:prSet>
      <dgm:spPr/>
    </dgm:pt>
    <dgm:pt modelId="{9DBC5633-049D-4332-9593-80219C598C86}" type="pres">
      <dgm:prSet presAssocID="{91B2AC75-1F55-4B7F-90EE-BC30E95A85EC}" presName="titleText2" presStyleLbl="fgAcc1" presStyleIdx="5" presStyleCnt="6">
        <dgm:presLayoutVars>
          <dgm:chMax val="0"/>
          <dgm:chPref val="0"/>
        </dgm:presLayoutVars>
      </dgm:prSet>
      <dgm:spPr/>
    </dgm:pt>
    <dgm:pt modelId="{41A610EC-CBF4-40F3-B171-EA2F4E501AC7}" type="pres">
      <dgm:prSet presAssocID="{91B2AC75-1F55-4B7F-90EE-BC30E95A85EC}" presName="rootConnector" presStyleLbl="node2" presStyleIdx="0" presStyleCnt="0"/>
      <dgm:spPr/>
    </dgm:pt>
    <dgm:pt modelId="{B9EBD144-0A4A-47AC-8F56-954F2DDF40AE}" type="pres">
      <dgm:prSet presAssocID="{91B2AC75-1F55-4B7F-90EE-BC30E95A85EC}" presName="hierChild4" presStyleCnt="0"/>
      <dgm:spPr/>
    </dgm:pt>
    <dgm:pt modelId="{380CEBF6-4406-48A9-84D7-5C8EA023D440}" type="pres">
      <dgm:prSet presAssocID="{91B2AC75-1F55-4B7F-90EE-BC30E95A85EC}" presName="hierChild5" presStyleCnt="0"/>
      <dgm:spPr/>
    </dgm:pt>
    <dgm:pt modelId="{5A70C829-7779-4970-9045-5DA86400D3BC}" type="pres">
      <dgm:prSet presAssocID="{94D4D766-F569-49E5-B0AC-6D9A5EA82CEF}" presName="hierChild3" presStyleCnt="0"/>
      <dgm:spPr/>
    </dgm:pt>
  </dgm:ptLst>
  <dgm:cxnLst>
    <dgm:cxn modelId="{450C5915-7205-45E7-91BC-46E2AA0D607D}" type="presOf" srcId="{9D168D3C-C7E9-42E2-A1CC-2E315C6249EE}" destId="{F77773DC-C7CB-4B6C-B22C-49A9D9D277DF}" srcOrd="0" destOrd="0" presId="urn:microsoft.com/office/officeart/2008/layout/NameandTitleOrganizationalChart"/>
    <dgm:cxn modelId="{82F9341C-F232-4C63-9AB0-96A05A3916C8}" type="presOf" srcId="{ED19DE9F-7FA3-4AEA-81AB-37E3B10113E4}" destId="{F58186C1-C249-4086-A9AA-40D4FA807B77}" srcOrd="0" destOrd="0" presId="urn:microsoft.com/office/officeart/2008/layout/NameandTitleOrganizationalChart"/>
    <dgm:cxn modelId="{8F461C1D-7C85-4527-B21E-D1A2B2914B51}" type="presOf" srcId="{A12E21A3-CC71-4E6E-8FF0-B78A857AABA8}" destId="{D1F78C1A-5C77-4453-8F34-5D3488CBD85F}" srcOrd="1" destOrd="0" presId="urn:microsoft.com/office/officeart/2008/layout/NameandTitleOrganizationalChart"/>
    <dgm:cxn modelId="{E1858329-7FCD-4DFD-96BA-A86007CC9F77}" type="presOf" srcId="{81AFB2FE-293B-4A4B-A020-89F88CEE16A7}" destId="{FD5BAD80-C6E1-48BE-9F30-C517399B7BEF}" srcOrd="0" destOrd="0" presId="urn:microsoft.com/office/officeart/2008/layout/NameandTitleOrganizationalChart"/>
    <dgm:cxn modelId="{E390CA2B-4CF5-42BC-A900-50E91EB7A202}" type="presOf" srcId="{820DCA76-1F2E-4C67-8B12-03348FCB1A2A}" destId="{CD49E53A-140C-41FB-96E6-14A2EF55D7DD}" srcOrd="0" destOrd="0" presId="urn:microsoft.com/office/officeart/2008/layout/NameandTitleOrganizationalChart"/>
    <dgm:cxn modelId="{2D3D2732-3661-45FD-841E-068C23335492}" type="presOf" srcId="{8674B989-F90D-4381-A879-D99CA4E42E1F}" destId="{07A1D16F-9713-4380-8831-178C04C70B45}" srcOrd="1" destOrd="0" presId="urn:microsoft.com/office/officeart/2008/layout/NameandTitleOrganizationalChart"/>
    <dgm:cxn modelId="{22110B40-7754-45ED-9EF7-841367A4B2D5}" type="presOf" srcId="{94D4D766-F569-49E5-B0AC-6D9A5EA82CEF}" destId="{979033E1-E2FB-45E9-83EC-9D605266F841}" srcOrd="1" destOrd="0" presId="urn:microsoft.com/office/officeart/2008/layout/NameandTitleOrganizationalChart"/>
    <dgm:cxn modelId="{42D4335B-5178-4289-86C9-0BD1E889B860}" type="presOf" srcId="{6D843ADE-EE1D-43A8-BAF5-C14DCE326EBC}" destId="{3B03F77F-FE31-464E-B2F6-268F2F330FBC}" srcOrd="0" destOrd="0" presId="urn:microsoft.com/office/officeart/2008/layout/NameandTitleOrganizationalChart"/>
    <dgm:cxn modelId="{7B49785D-AA6A-4EDE-B8C1-37BAACE74CD0}" srcId="{94D4D766-F569-49E5-B0AC-6D9A5EA82CEF}" destId="{6D843ADE-EE1D-43A8-BAF5-C14DCE326EBC}" srcOrd="1" destOrd="0" parTransId="{99C3A9A0-05B0-4022-BECA-FFAA5D5675EE}" sibTransId="{7B99FAD6-6F53-43DC-BA8E-79B12582A574}"/>
    <dgm:cxn modelId="{E610FF5D-B564-4923-8231-10F6F32D2060}" srcId="{1891AB4B-18F6-4910-828C-CD67632735E2}" destId="{94D4D766-F569-49E5-B0AC-6D9A5EA82CEF}" srcOrd="0" destOrd="0" parTransId="{E606E6C6-311A-4FE0-9BB7-D80296C71148}" sibTransId="{9F87AD43-0D2A-40A1-9C75-941A0AEF59D2}"/>
    <dgm:cxn modelId="{F3555B5E-8221-47C0-B140-70FEFFA069CC}" type="presOf" srcId="{99C3A9A0-05B0-4022-BECA-FFAA5D5675EE}" destId="{3222D6B4-7568-46CE-98C0-062806C4B678}" srcOrd="0" destOrd="0" presId="urn:microsoft.com/office/officeart/2008/layout/NameandTitleOrganizationalChart"/>
    <dgm:cxn modelId="{50F8A760-0559-465F-9867-6ACB75B293C6}" type="presOf" srcId="{A12E21A3-CC71-4E6E-8FF0-B78A857AABA8}" destId="{9A8156FB-DA39-4FCE-9125-363E5D80F68A}" srcOrd="0" destOrd="0" presId="urn:microsoft.com/office/officeart/2008/layout/NameandTitleOrganizationalChart"/>
    <dgm:cxn modelId="{DAFBC062-34AA-4BDF-B154-9CBE8A71647F}" type="presOf" srcId="{6AD3DB40-739E-450B-8C41-0545A1257C65}" destId="{393448C7-3C11-4F1F-8497-9F0F83C76BC5}" srcOrd="0" destOrd="0" presId="urn:microsoft.com/office/officeart/2008/layout/NameandTitleOrganizationalChart"/>
    <dgm:cxn modelId="{88873646-867A-4410-9976-59C5C71ED129}" type="presOf" srcId="{8674B989-F90D-4381-A879-D99CA4E42E1F}" destId="{60C7369D-58EE-441B-9AAF-57700A39CC14}" srcOrd="0" destOrd="0" presId="urn:microsoft.com/office/officeart/2008/layout/NameandTitleOrganizationalChart"/>
    <dgm:cxn modelId="{BFF73766-FEEC-4B64-84DC-127AD7990F67}" type="presOf" srcId="{1891AB4B-18F6-4910-828C-CD67632735E2}" destId="{CB8316FF-8848-4A8B-8EA7-6B3B9F989FE3}" srcOrd="0" destOrd="0" presId="urn:microsoft.com/office/officeart/2008/layout/NameandTitleOrganizationalChart"/>
    <dgm:cxn modelId="{1CA41947-F708-4C13-94C2-276345CDD0B4}" type="presOf" srcId="{CE928208-6298-4D8F-A979-1ED192162522}" destId="{078604B7-040C-48F5-A807-0C0C4B21B670}" srcOrd="0" destOrd="0" presId="urn:microsoft.com/office/officeart/2008/layout/NameandTitleOrganizationalChart"/>
    <dgm:cxn modelId="{CD0B4A48-B999-4387-833C-8E07FA68BC65}" type="presOf" srcId="{9F87AD43-0D2A-40A1-9C75-941A0AEF59D2}" destId="{955AA6A5-9CAF-4EE5-AD21-0839932CB350}" srcOrd="0" destOrd="0" presId="urn:microsoft.com/office/officeart/2008/layout/NameandTitleOrganizationalChart"/>
    <dgm:cxn modelId="{E3FA6450-8E45-4F4B-B414-FF5E133AE326}" type="presOf" srcId="{C86B5FA9-164A-4ECC-BF40-A6B8940C896F}" destId="{B59965A9-61B1-4A95-8108-158BA0AC667E}" srcOrd="0" destOrd="0" presId="urn:microsoft.com/office/officeart/2008/layout/NameandTitleOrganizationalChart"/>
    <dgm:cxn modelId="{5E27F451-6785-4DBB-B36A-9F769BF36AD3}" srcId="{94D4D766-F569-49E5-B0AC-6D9A5EA82CEF}" destId="{81AFB2FE-293B-4A4B-A020-89F88CEE16A7}" srcOrd="2" destOrd="0" parTransId="{36A07340-63C2-4AF1-A3F9-74422E96049F}" sibTransId="{C86B5FA9-164A-4ECC-BF40-A6B8940C896F}"/>
    <dgm:cxn modelId="{019BEE72-CF17-4993-B38B-454BA9C64B9B}" srcId="{94D4D766-F569-49E5-B0AC-6D9A5EA82CEF}" destId="{8674B989-F90D-4381-A879-D99CA4E42E1F}" srcOrd="0" destOrd="0" parTransId="{336E50FF-B0AA-4E3C-9935-C1D19D4CE5E7}" sibTransId="{CE928208-6298-4D8F-A979-1ED192162522}"/>
    <dgm:cxn modelId="{41448053-3ED2-433C-8AC2-F994B0C558E4}" type="presOf" srcId="{91B2AC75-1F55-4B7F-90EE-BC30E95A85EC}" destId="{41A610EC-CBF4-40F3-B171-EA2F4E501AC7}" srcOrd="1" destOrd="0" presId="urn:microsoft.com/office/officeart/2008/layout/NameandTitleOrganizationalChart"/>
    <dgm:cxn modelId="{BAF54A77-C4D2-4DB9-8A57-B89443FCA4B2}" srcId="{94D4D766-F569-49E5-B0AC-6D9A5EA82CEF}" destId="{A12E21A3-CC71-4E6E-8FF0-B78A857AABA8}" srcOrd="3" destOrd="0" parTransId="{820DCA76-1F2E-4C67-8B12-03348FCB1A2A}" sibTransId="{2167C418-2533-4587-BBC1-F9FAC887A1F1}"/>
    <dgm:cxn modelId="{A3BCAE58-C50B-4772-AA47-47F2B57D9998}" type="presOf" srcId="{B95C943B-D619-4273-BD2C-F444AE2B079F}" destId="{DE953231-8559-44D8-A7A5-563790C0F336}" srcOrd="0" destOrd="0" presId="urn:microsoft.com/office/officeart/2008/layout/NameandTitleOrganizationalChart"/>
    <dgm:cxn modelId="{C8A1C459-11DF-4A39-9E72-F1AE358767E6}" type="presOf" srcId="{94D4D766-F569-49E5-B0AC-6D9A5EA82CEF}" destId="{FAE4B3BA-6938-48AC-9E1B-41173F736142}" srcOrd="0" destOrd="0" presId="urn:microsoft.com/office/officeart/2008/layout/NameandTitleOrganizationalChart"/>
    <dgm:cxn modelId="{2939F87A-CAF2-4DA9-ACD7-077025997F4C}" type="presOf" srcId="{6D843ADE-EE1D-43A8-BAF5-C14DCE326EBC}" destId="{3B1D9C28-7BA7-4E9B-9212-488EE71F91C7}" srcOrd="1" destOrd="0" presId="urn:microsoft.com/office/officeart/2008/layout/NameandTitleOrganizationalChart"/>
    <dgm:cxn modelId="{100A5485-1BB1-4ACE-99F4-3D26F7A6BDB7}" type="presOf" srcId="{36A07340-63C2-4AF1-A3F9-74422E96049F}" destId="{0FF6093A-2B6F-488A-A97D-44269E14A83C}" srcOrd="0" destOrd="0" presId="urn:microsoft.com/office/officeart/2008/layout/NameandTitleOrganizationalChart"/>
    <dgm:cxn modelId="{87EDD990-F720-45A2-ACD5-E901B5FC5AD6}" type="presOf" srcId="{81AFB2FE-293B-4A4B-A020-89F88CEE16A7}" destId="{41A253AA-CD6F-403E-BB6E-DE1D26479291}" srcOrd="1" destOrd="0" presId="urn:microsoft.com/office/officeart/2008/layout/NameandTitleOrganizationalChart"/>
    <dgm:cxn modelId="{5F3FEA99-535E-4FA9-BB88-FCAD37788D2E}" type="presOf" srcId="{91B2AC75-1F55-4B7F-90EE-BC30E95A85EC}" destId="{BC2D1939-ED60-4CBA-A5FF-F7AADE1D7E81}" srcOrd="0" destOrd="0" presId="urn:microsoft.com/office/officeart/2008/layout/NameandTitleOrganizationalChart"/>
    <dgm:cxn modelId="{127E9DA7-6D89-4118-9AE9-3EF69116AD95}" type="presOf" srcId="{7B99FAD6-6F53-43DC-BA8E-79B12582A574}" destId="{93D2A7FF-CE98-4CEC-AB30-09F8EEC05DF8}" srcOrd="0" destOrd="0" presId="urn:microsoft.com/office/officeart/2008/layout/NameandTitleOrganizationalChart"/>
    <dgm:cxn modelId="{9B41F2AB-4234-41E5-BE11-8B0985807233}" type="presOf" srcId="{2167C418-2533-4587-BBC1-F9FAC887A1F1}" destId="{C5133A96-364A-4F12-9810-905DF4FB5F3F}" srcOrd="0" destOrd="0" presId="urn:microsoft.com/office/officeart/2008/layout/NameandTitleOrganizationalChart"/>
    <dgm:cxn modelId="{62EBFFBB-E65D-4627-89EB-0ACFE70A2E09}" srcId="{94D4D766-F569-49E5-B0AC-6D9A5EA82CEF}" destId="{ED19DE9F-7FA3-4AEA-81AB-37E3B10113E4}" srcOrd="4" destOrd="0" parTransId="{6AD3DB40-739E-450B-8C41-0545A1257C65}" sibTransId="{9D168D3C-C7E9-42E2-A1CC-2E315C6249EE}"/>
    <dgm:cxn modelId="{227E1EC8-ECA6-417E-9538-BDE04E9E1BD9}" type="presOf" srcId="{336E50FF-B0AA-4E3C-9935-C1D19D4CE5E7}" destId="{D433FD6F-A631-4F80-9D5E-8DE6BCDAF1A0}" srcOrd="0" destOrd="0" presId="urn:microsoft.com/office/officeart/2008/layout/NameandTitleOrganizationalChart"/>
    <dgm:cxn modelId="{0EB39FC8-8E9B-4914-A1AE-C53A9DBC9ACA}" type="presOf" srcId="{ED19DE9F-7FA3-4AEA-81AB-37E3B10113E4}" destId="{41786E6D-1B40-4BCE-8F59-5C43D953BE0C}" srcOrd="1" destOrd="0" presId="urn:microsoft.com/office/officeart/2008/layout/NameandTitleOrganizationalChart"/>
    <dgm:cxn modelId="{4A69C8D5-9EB0-438A-BD06-4296B1D158A2}" srcId="{94D4D766-F569-49E5-B0AC-6D9A5EA82CEF}" destId="{91B2AC75-1F55-4B7F-90EE-BC30E95A85EC}" srcOrd="5" destOrd="0" parTransId="{B95C943B-D619-4273-BD2C-F444AE2B079F}" sibTransId="{30D875DC-4DAE-409D-912D-0280B6B3DAD3}"/>
    <dgm:cxn modelId="{8BCBE5E3-3103-4418-B67E-5C6C7F98725E}" type="presOf" srcId="{30D875DC-4DAE-409D-912D-0280B6B3DAD3}" destId="{9DBC5633-049D-4332-9593-80219C598C86}" srcOrd="0" destOrd="0" presId="urn:microsoft.com/office/officeart/2008/layout/NameandTitleOrganizationalChart"/>
    <dgm:cxn modelId="{E364C96F-E28C-4BD5-B17D-DC8535D40DCF}" type="presParOf" srcId="{CB8316FF-8848-4A8B-8EA7-6B3B9F989FE3}" destId="{CE276FF0-A4E5-4BDC-991D-F672750F9BFC}" srcOrd="0" destOrd="0" presId="urn:microsoft.com/office/officeart/2008/layout/NameandTitleOrganizationalChart"/>
    <dgm:cxn modelId="{99343C8A-70E0-410F-A954-2BDC41E7F7BF}" type="presParOf" srcId="{CE276FF0-A4E5-4BDC-991D-F672750F9BFC}" destId="{C9492E2B-8DAC-4AAC-B849-523E6729095C}" srcOrd="0" destOrd="0" presId="urn:microsoft.com/office/officeart/2008/layout/NameandTitleOrganizationalChart"/>
    <dgm:cxn modelId="{F65C058D-F7B3-4878-B87C-65A08CA210E5}" type="presParOf" srcId="{C9492E2B-8DAC-4AAC-B849-523E6729095C}" destId="{FAE4B3BA-6938-48AC-9E1B-41173F736142}" srcOrd="0" destOrd="0" presId="urn:microsoft.com/office/officeart/2008/layout/NameandTitleOrganizationalChart"/>
    <dgm:cxn modelId="{5926D1AB-4496-4810-B52B-FD835999EB3A}" type="presParOf" srcId="{C9492E2B-8DAC-4AAC-B849-523E6729095C}" destId="{955AA6A5-9CAF-4EE5-AD21-0839932CB350}" srcOrd="1" destOrd="0" presId="urn:microsoft.com/office/officeart/2008/layout/NameandTitleOrganizationalChart"/>
    <dgm:cxn modelId="{D100C55C-A059-4AEE-912C-436D6034F3CA}" type="presParOf" srcId="{C9492E2B-8DAC-4AAC-B849-523E6729095C}" destId="{979033E1-E2FB-45E9-83EC-9D605266F841}" srcOrd="2" destOrd="0" presId="urn:microsoft.com/office/officeart/2008/layout/NameandTitleOrganizationalChart"/>
    <dgm:cxn modelId="{BBBBFF9E-4CE2-4D36-93A4-AC69571C3333}" type="presParOf" srcId="{CE276FF0-A4E5-4BDC-991D-F672750F9BFC}" destId="{E264771B-3C8A-4D7A-B73C-E9A86BC94040}" srcOrd="1" destOrd="0" presId="urn:microsoft.com/office/officeart/2008/layout/NameandTitleOrganizationalChart"/>
    <dgm:cxn modelId="{570794EF-42E9-4253-A549-3D6BF6F1FA5B}" type="presParOf" srcId="{E264771B-3C8A-4D7A-B73C-E9A86BC94040}" destId="{D433FD6F-A631-4F80-9D5E-8DE6BCDAF1A0}" srcOrd="0" destOrd="0" presId="urn:microsoft.com/office/officeart/2008/layout/NameandTitleOrganizationalChart"/>
    <dgm:cxn modelId="{A5A727FA-A3BD-4FF9-9B57-C92C85F9CAEF}" type="presParOf" srcId="{E264771B-3C8A-4D7A-B73C-E9A86BC94040}" destId="{6F7E51D6-7F3F-4B15-9334-758A2858DAE0}" srcOrd="1" destOrd="0" presId="urn:microsoft.com/office/officeart/2008/layout/NameandTitleOrganizationalChart"/>
    <dgm:cxn modelId="{5D0D0065-AAD2-40DF-A212-14147CB4C827}" type="presParOf" srcId="{6F7E51D6-7F3F-4B15-9334-758A2858DAE0}" destId="{28B515E8-DFF3-40BB-8B68-11D0227DD49C}" srcOrd="0" destOrd="0" presId="urn:microsoft.com/office/officeart/2008/layout/NameandTitleOrganizationalChart"/>
    <dgm:cxn modelId="{D7D691E3-FF9B-4DCA-BB54-447378991ABC}" type="presParOf" srcId="{28B515E8-DFF3-40BB-8B68-11D0227DD49C}" destId="{60C7369D-58EE-441B-9AAF-57700A39CC14}" srcOrd="0" destOrd="0" presId="urn:microsoft.com/office/officeart/2008/layout/NameandTitleOrganizationalChart"/>
    <dgm:cxn modelId="{17344AFE-C880-459C-8179-BB8B10DAE3C4}" type="presParOf" srcId="{28B515E8-DFF3-40BB-8B68-11D0227DD49C}" destId="{078604B7-040C-48F5-A807-0C0C4B21B670}" srcOrd="1" destOrd="0" presId="urn:microsoft.com/office/officeart/2008/layout/NameandTitleOrganizationalChart"/>
    <dgm:cxn modelId="{B10A6C4E-4227-4555-BF1C-A1348AD142A5}" type="presParOf" srcId="{28B515E8-DFF3-40BB-8B68-11D0227DD49C}" destId="{07A1D16F-9713-4380-8831-178C04C70B45}" srcOrd="2" destOrd="0" presId="urn:microsoft.com/office/officeart/2008/layout/NameandTitleOrganizationalChart"/>
    <dgm:cxn modelId="{8FC7AFEC-0D3C-4E4A-A042-966D971B3076}" type="presParOf" srcId="{6F7E51D6-7F3F-4B15-9334-758A2858DAE0}" destId="{5634C3DC-F5E3-44FA-BD6A-BF6AE97F784E}" srcOrd="1" destOrd="0" presId="urn:microsoft.com/office/officeart/2008/layout/NameandTitleOrganizationalChart"/>
    <dgm:cxn modelId="{14A0EA78-9AA3-4FDC-9B38-C6222884AB5C}" type="presParOf" srcId="{6F7E51D6-7F3F-4B15-9334-758A2858DAE0}" destId="{31EA5D6E-7B6B-4798-B5FE-C85E8872DF37}" srcOrd="2" destOrd="0" presId="urn:microsoft.com/office/officeart/2008/layout/NameandTitleOrganizationalChart"/>
    <dgm:cxn modelId="{01AC725B-23C5-4BB9-BFB9-17D3A21EA04C}" type="presParOf" srcId="{E264771B-3C8A-4D7A-B73C-E9A86BC94040}" destId="{3222D6B4-7568-46CE-98C0-062806C4B678}" srcOrd="2" destOrd="0" presId="urn:microsoft.com/office/officeart/2008/layout/NameandTitleOrganizationalChart"/>
    <dgm:cxn modelId="{B26411C5-417C-4C45-914A-9DF80BE4B828}" type="presParOf" srcId="{E264771B-3C8A-4D7A-B73C-E9A86BC94040}" destId="{F9A0CAAD-B89A-4F19-9601-1B516B291D00}" srcOrd="3" destOrd="0" presId="urn:microsoft.com/office/officeart/2008/layout/NameandTitleOrganizationalChart"/>
    <dgm:cxn modelId="{BDD8B2A0-3AE0-46F1-9190-F84C044B97B7}" type="presParOf" srcId="{F9A0CAAD-B89A-4F19-9601-1B516B291D00}" destId="{DA8FA8ED-3069-41BD-88EA-F2C035922ED5}" srcOrd="0" destOrd="0" presId="urn:microsoft.com/office/officeart/2008/layout/NameandTitleOrganizationalChart"/>
    <dgm:cxn modelId="{403B2092-4D5D-49CD-8186-95F709BD231F}" type="presParOf" srcId="{DA8FA8ED-3069-41BD-88EA-F2C035922ED5}" destId="{3B03F77F-FE31-464E-B2F6-268F2F330FBC}" srcOrd="0" destOrd="0" presId="urn:microsoft.com/office/officeart/2008/layout/NameandTitleOrganizationalChart"/>
    <dgm:cxn modelId="{362D2DA5-5BB7-45CA-8E7B-BFBBD8FF52D2}" type="presParOf" srcId="{DA8FA8ED-3069-41BD-88EA-F2C035922ED5}" destId="{93D2A7FF-CE98-4CEC-AB30-09F8EEC05DF8}" srcOrd="1" destOrd="0" presId="urn:microsoft.com/office/officeart/2008/layout/NameandTitleOrganizationalChart"/>
    <dgm:cxn modelId="{6D73BD49-9296-4776-9682-CCEAAB6F0EC6}" type="presParOf" srcId="{DA8FA8ED-3069-41BD-88EA-F2C035922ED5}" destId="{3B1D9C28-7BA7-4E9B-9212-488EE71F91C7}" srcOrd="2" destOrd="0" presId="urn:microsoft.com/office/officeart/2008/layout/NameandTitleOrganizationalChart"/>
    <dgm:cxn modelId="{F82A5C11-F6E0-42F2-8F98-93160BD7BC59}" type="presParOf" srcId="{F9A0CAAD-B89A-4F19-9601-1B516B291D00}" destId="{A313247E-F282-485C-A4F1-9C155EC4AB0F}" srcOrd="1" destOrd="0" presId="urn:microsoft.com/office/officeart/2008/layout/NameandTitleOrganizationalChart"/>
    <dgm:cxn modelId="{62F86E34-01B8-476F-BD6C-9466256827F3}" type="presParOf" srcId="{F9A0CAAD-B89A-4F19-9601-1B516B291D00}" destId="{0E5C4010-EA3D-4B8B-BBA8-81C1C42C3007}" srcOrd="2" destOrd="0" presId="urn:microsoft.com/office/officeart/2008/layout/NameandTitleOrganizationalChart"/>
    <dgm:cxn modelId="{D8F2C2AB-F2E6-49CF-9755-D90BAF7125BA}" type="presParOf" srcId="{E264771B-3C8A-4D7A-B73C-E9A86BC94040}" destId="{0FF6093A-2B6F-488A-A97D-44269E14A83C}" srcOrd="4" destOrd="0" presId="urn:microsoft.com/office/officeart/2008/layout/NameandTitleOrganizationalChart"/>
    <dgm:cxn modelId="{2A167F00-4B5C-458B-985D-DE24388C421B}" type="presParOf" srcId="{E264771B-3C8A-4D7A-B73C-E9A86BC94040}" destId="{D85A955D-229B-4FA1-80AC-232174FF077A}" srcOrd="5" destOrd="0" presId="urn:microsoft.com/office/officeart/2008/layout/NameandTitleOrganizationalChart"/>
    <dgm:cxn modelId="{0960A74C-9FF9-43DB-A704-E1743EC9CD62}" type="presParOf" srcId="{D85A955D-229B-4FA1-80AC-232174FF077A}" destId="{931BA506-29C0-4F1F-8823-FB0642404AAC}" srcOrd="0" destOrd="0" presId="urn:microsoft.com/office/officeart/2008/layout/NameandTitleOrganizationalChart"/>
    <dgm:cxn modelId="{1BED413B-E2E1-4327-B3BD-7EFA29C32E3A}" type="presParOf" srcId="{931BA506-29C0-4F1F-8823-FB0642404AAC}" destId="{FD5BAD80-C6E1-48BE-9F30-C517399B7BEF}" srcOrd="0" destOrd="0" presId="urn:microsoft.com/office/officeart/2008/layout/NameandTitleOrganizationalChart"/>
    <dgm:cxn modelId="{5B767EBB-1236-40F2-92C9-9E816DB3AF9F}" type="presParOf" srcId="{931BA506-29C0-4F1F-8823-FB0642404AAC}" destId="{B59965A9-61B1-4A95-8108-158BA0AC667E}" srcOrd="1" destOrd="0" presId="urn:microsoft.com/office/officeart/2008/layout/NameandTitleOrganizationalChart"/>
    <dgm:cxn modelId="{87F991E4-0002-4DF3-99D8-913A64ECBA50}" type="presParOf" srcId="{931BA506-29C0-4F1F-8823-FB0642404AAC}" destId="{41A253AA-CD6F-403E-BB6E-DE1D26479291}" srcOrd="2" destOrd="0" presId="urn:microsoft.com/office/officeart/2008/layout/NameandTitleOrganizationalChart"/>
    <dgm:cxn modelId="{9EAA2977-FBAD-4DC6-8D1C-399D6357D01F}" type="presParOf" srcId="{D85A955D-229B-4FA1-80AC-232174FF077A}" destId="{CA696545-EC63-400B-AD09-F4873DF250F7}" srcOrd="1" destOrd="0" presId="urn:microsoft.com/office/officeart/2008/layout/NameandTitleOrganizationalChart"/>
    <dgm:cxn modelId="{49F51801-2881-4EFC-A0FB-A506075944F1}" type="presParOf" srcId="{D85A955D-229B-4FA1-80AC-232174FF077A}" destId="{37B88DEB-E4E4-4F93-88C5-2E7CFA9247B6}" srcOrd="2" destOrd="0" presId="urn:microsoft.com/office/officeart/2008/layout/NameandTitleOrganizationalChart"/>
    <dgm:cxn modelId="{F6107FCA-648C-4AF7-AEEA-02A4CCDBA201}" type="presParOf" srcId="{E264771B-3C8A-4D7A-B73C-E9A86BC94040}" destId="{CD49E53A-140C-41FB-96E6-14A2EF55D7DD}" srcOrd="6" destOrd="0" presId="urn:microsoft.com/office/officeart/2008/layout/NameandTitleOrganizationalChart"/>
    <dgm:cxn modelId="{2CD6541D-C670-4678-B6D8-38BF4845BFB4}" type="presParOf" srcId="{E264771B-3C8A-4D7A-B73C-E9A86BC94040}" destId="{FEC08FAC-A3C4-4CD7-9B07-503DC4804CBC}" srcOrd="7" destOrd="0" presId="urn:microsoft.com/office/officeart/2008/layout/NameandTitleOrganizationalChart"/>
    <dgm:cxn modelId="{556B2B00-6C3B-4BDD-A2AB-F6EC5E838E82}" type="presParOf" srcId="{FEC08FAC-A3C4-4CD7-9B07-503DC4804CBC}" destId="{C047D132-8F20-40D3-A44E-B0D32460114E}" srcOrd="0" destOrd="0" presId="urn:microsoft.com/office/officeart/2008/layout/NameandTitleOrganizationalChart"/>
    <dgm:cxn modelId="{57A8DBC4-F52C-4F5E-9DD4-FFA51E4728C6}" type="presParOf" srcId="{C047D132-8F20-40D3-A44E-B0D32460114E}" destId="{9A8156FB-DA39-4FCE-9125-363E5D80F68A}" srcOrd="0" destOrd="0" presId="urn:microsoft.com/office/officeart/2008/layout/NameandTitleOrganizationalChart"/>
    <dgm:cxn modelId="{EC7E39B3-5F61-4A36-877E-7C9EEB2E6A6C}" type="presParOf" srcId="{C047D132-8F20-40D3-A44E-B0D32460114E}" destId="{C5133A96-364A-4F12-9810-905DF4FB5F3F}" srcOrd="1" destOrd="0" presId="urn:microsoft.com/office/officeart/2008/layout/NameandTitleOrganizationalChart"/>
    <dgm:cxn modelId="{89C32A85-3D8D-41CD-B74C-812613ECE2FA}" type="presParOf" srcId="{C047D132-8F20-40D3-A44E-B0D32460114E}" destId="{D1F78C1A-5C77-4453-8F34-5D3488CBD85F}" srcOrd="2" destOrd="0" presId="urn:microsoft.com/office/officeart/2008/layout/NameandTitleOrganizationalChart"/>
    <dgm:cxn modelId="{A59D5445-6FEA-4947-98E1-D0D5A6B77906}" type="presParOf" srcId="{FEC08FAC-A3C4-4CD7-9B07-503DC4804CBC}" destId="{55710CE1-3A9D-4EDF-839E-0A30D05E55A7}" srcOrd="1" destOrd="0" presId="urn:microsoft.com/office/officeart/2008/layout/NameandTitleOrganizationalChart"/>
    <dgm:cxn modelId="{BE7C58C9-479F-478C-AE82-7B749418FFFC}" type="presParOf" srcId="{FEC08FAC-A3C4-4CD7-9B07-503DC4804CBC}" destId="{4EDD086E-D237-45CB-B7F4-AE41FC068915}" srcOrd="2" destOrd="0" presId="urn:microsoft.com/office/officeart/2008/layout/NameandTitleOrganizationalChart"/>
    <dgm:cxn modelId="{8D04726F-5F53-4C56-9C04-23CBE3B4DB20}" type="presParOf" srcId="{E264771B-3C8A-4D7A-B73C-E9A86BC94040}" destId="{393448C7-3C11-4F1F-8497-9F0F83C76BC5}" srcOrd="8" destOrd="0" presId="urn:microsoft.com/office/officeart/2008/layout/NameandTitleOrganizationalChart"/>
    <dgm:cxn modelId="{AC555E3A-BE83-42B2-903C-33884291E338}" type="presParOf" srcId="{E264771B-3C8A-4D7A-B73C-E9A86BC94040}" destId="{7E55B984-911E-4057-B108-4B6CE60466C7}" srcOrd="9" destOrd="0" presId="urn:microsoft.com/office/officeart/2008/layout/NameandTitleOrganizationalChart"/>
    <dgm:cxn modelId="{B07D9DAC-26D3-4FC5-96BC-A08A979B2C6C}" type="presParOf" srcId="{7E55B984-911E-4057-B108-4B6CE60466C7}" destId="{E4F57854-647B-4416-BB99-DCD1FC990E68}" srcOrd="0" destOrd="0" presId="urn:microsoft.com/office/officeart/2008/layout/NameandTitleOrganizationalChart"/>
    <dgm:cxn modelId="{506402BC-6BFC-465B-90C3-484540405B78}" type="presParOf" srcId="{E4F57854-647B-4416-BB99-DCD1FC990E68}" destId="{F58186C1-C249-4086-A9AA-40D4FA807B77}" srcOrd="0" destOrd="0" presId="urn:microsoft.com/office/officeart/2008/layout/NameandTitleOrganizationalChart"/>
    <dgm:cxn modelId="{6E576E50-0EF7-493F-AD33-D0E5C919DE92}" type="presParOf" srcId="{E4F57854-647B-4416-BB99-DCD1FC990E68}" destId="{F77773DC-C7CB-4B6C-B22C-49A9D9D277DF}" srcOrd="1" destOrd="0" presId="urn:microsoft.com/office/officeart/2008/layout/NameandTitleOrganizationalChart"/>
    <dgm:cxn modelId="{55548126-456B-4005-A9CC-B94141B99EE1}" type="presParOf" srcId="{E4F57854-647B-4416-BB99-DCD1FC990E68}" destId="{41786E6D-1B40-4BCE-8F59-5C43D953BE0C}" srcOrd="2" destOrd="0" presId="urn:microsoft.com/office/officeart/2008/layout/NameandTitleOrganizationalChart"/>
    <dgm:cxn modelId="{9486C491-E622-45B1-B63E-828D00AA7103}" type="presParOf" srcId="{7E55B984-911E-4057-B108-4B6CE60466C7}" destId="{66A88A4B-EB75-41A6-88D5-EDE58B385966}" srcOrd="1" destOrd="0" presId="urn:microsoft.com/office/officeart/2008/layout/NameandTitleOrganizationalChart"/>
    <dgm:cxn modelId="{972368A6-7127-4E26-B4AC-6BD8FAC2B3B6}" type="presParOf" srcId="{7E55B984-911E-4057-B108-4B6CE60466C7}" destId="{176061A0-99AB-4A31-B2D9-4F13BD1B9972}" srcOrd="2" destOrd="0" presId="urn:microsoft.com/office/officeart/2008/layout/NameandTitleOrganizationalChart"/>
    <dgm:cxn modelId="{7AB2FB2B-C9EC-4044-A58B-A78E23A89B3A}" type="presParOf" srcId="{E264771B-3C8A-4D7A-B73C-E9A86BC94040}" destId="{DE953231-8559-44D8-A7A5-563790C0F336}" srcOrd="10" destOrd="0" presId="urn:microsoft.com/office/officeart/2008/layout/NameandTitleOrganizationalChart"/>
    <dgm:cxn modelId="{502C9A27-3CAA-4613-BFBD-F9FCAD4BEB2F}" type="presParOf" srcId="{E264771B-3C8A-4D7A-B73C-E9A86BC94040}" destId="{AAB19238-4776-4153-8AB0-C4A59DEA0529}" srcOrd="11" destOrd="0" presId="urn:microsoft.com/office/officeart/2008/layout/NameandTitleOrganizationalChart"/>
    <dgm:cxn modelId="{4EF0ECFD-B563-40AA-8CC1-46617260D55C}" type="presParOf" srcId="{AAB19238-4776-4153-8AB0-C4A59DEA0529}" destId="{D24EB211-9B4C-49AE-8068-F06C2DB1D846}" srcOrd="0" destOrd="0" presId="urn:microsoft.com/office/officeart/2008/layout/NameandTitleOrganizationalChart"/>
    <dgm:cxn modelId="{395F34DF-A7BF-4B47-824D-7CA4777F8A08}" type="presParOf" srcId="{D24EB211-9B4C-49AE-8068-F06C2DB1D846}" destId="{BC2D1939-ED60-4CBA-A5FF-F7AADE1D7E81}" srcOrd="0" destOrd="0" presId="urn:microsoft.com/office/officeart/2008/layout/NameandTitleOrganizationalChart"/>
    <dgm:cxn modelId="{25DF7ABE-6B08-4EA5-AB0B-055CD940C0AE}" type="presParOf" srcId="{D24EB211-9B4C-49AE-8068-F06C2DB1D846}" destId="{9DBC5633-049D-4332-9593-80219C598C86}" srcOrd="1" destOrd="0" presId="urn:microsoft.com/office/officeart/2008/layout/NameandTitleOrganizationalChart"/>
    <dgm:cxn modelId="{DDE68F06-D4F2-48EE-B344-94BA56E28E16}" type="presParOf" srcId="{D24EB211-9B4C-49AE-8068-F06C2DB1D846}" destId="{41A610EC-CBF4-40F3-B171-EA2F4E501AC7}" srcOrd="2" destOrd="0" presId="urn:microsoft.com/office/officeart/2008/layout/NameandTitleOrganizationalChart"/>
    <dgm:cxn modelId="{476A0586-868B-48DB-ABA9-33B4632B60AA}" type="presParOf" srcId="{AAB19238-4776-4153-8AB0-C4A59DEA0529}" destId="{B9EBD144-0A4A-47AC-8F56-954F2DDF40AE}" srcOrd="1" destOrd="0" presId="urn:microsoft.com/office/officeart/2008/layout/NameandTitleOrganizationalChart"/>
    <dgm:cxn modelId="{65A06383-CA1C-4285-B33A-C052DC58D5A7}" type="presParOf" srcId="{AAB19238-4776-4153-8AB0-C4A59DEA0529}" destId="{380CEBF6-4406-48A9-84D7-5C8EA023D440}" srcOrd="2" destOrd="0" presId="urn:microsoft.com/office/officeart/2008/layout/NameandTitleOrganizationalChart"/>
    <dgm:cxn modelId="{CAC73DC8-3B09-40B6-932B-87ADB954F682}" type="presParOf" srcId="{CE276FF0-A4E5-4BDC-991D-F672750F9BFC}" destId="{5A70C829-7779-4970-9045-5DA86400D3BC}"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448C7-3C11-4F1F-8497-9F0F83C76BC5}">
      <dsp:nvSpPr>
        <dsp:cNvPr id="0" name=""/>
        <dsp:cNvSpPr/>
      </dsp:nvSpPr>
      <dsp:spPr>
        <a:xfrm>
          <a:off x="4002342" y="2489415"/>
          <a:ext cx="3303508" cy="368895"/>
        </a:xfrm>
        <a:custGeom>
          <a:avLst/>
          <a:gdLst/>
          <a:ahLst/>
          <a:cxnLst/>
          <a:rect l="0" t="0" r="0" b="0"/>
          <a:pathLst>
            <a:path>
              <a:moveTo>
                <a:pt x="0" y="0"/>
              </a:moveTo>
              <a:lnTo>
                <a:pt x="0" y="219918"/>
              </a:lnTo>
              <a:lnTo>
                <a:pt x="3303508" y="219918"/>
              </a:lnTo>
              <a:lnTo>
                <a:pt x="3303508" y="3688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49E53A-140C-41FB-96E6-14A2EF55D7DD}">
      <dsp:nvSpPr>
        <dsp:cNvPr id="0" name=""/>
        <dsp:cNvSpPr/>
      </dsp:nvSpPr>
      <dsp:spPr>
        <a:xfrm>
          <a:off x="4002342" y="2489415"/>
          <a:ext cx="1649084" cy="368895"/>
        </a:xfrm>
        <a:custGeom>
          <a:avLst/>
          <a:gdLst/>
          <a:ahLst/>
          <a:cxnLst/>
          <a:rect l="0" t="0" r="0" b="0"/>
          <a:pathLst>
            <a:path>
              <a:moveTo>
                <a:pt x="0" y="0"/>
              </a:moveTo>
              <a:lnTo>
                <a:pt x="0" y="219918"/>
              </a:lnTo>
              <a:lnTo>
                <a:pt x="1649084" y="219918"/>
              </a:lnTo>
              <a:lnTo>
                <a:pt x="1649084" y="3688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F6093A-2B6F-488A-A97D-44269E14A83C}">
      <dsp:nvSpPr>
        <dsp:cNvPr id="0" name=""/>
        <dsp:cNvSpPr/>
      </dsp:nvSpPr>
      <dsp:spPr>
        <a:xfrm>
          <a:off x="3951283" y="2489415"/>
          <a:ext cx="91440" cy="368895"/>
        </a:xfrm>
        <a:custGeom>
          <a:avLst/>
          <a:gdLst/>
          <a:ahLst/>
          <a:cxnLst/>
          <a:rect l="0" t="0" r="0" b="0"/>
          <a:pathLst>
            <a:path>
              <a:moveTo>
                <a:pt x="51059" y="0"/>
              </a:moveTo>
              <a:lnTo>
                <a:pt x="51059" y="219918"/>
              </a:lnTo>
              <a:lnTo>
                <a:pt x="45720" y="219918"/>
              </a:lnTo>
              <a:lnTo>
                <a:pt x="45720" y="3688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22D6B4-7568-46CE-98C0-062806C4B678}">
      <dsp:nvSpPr>
        <dsp:cNvPr id="0" name=""/>
        <dsp:cNvSpPr/>
      </dsp:nvSpPr>
      <dsp:spPr>
        <a:xfrm>
          <a:off x="2353831" y="2489415"/>
          <a:ext cx="1648510" cy="368895"/>
        </a:xfrm>
        <a:custGeom>
          <a:avLst/>
          <a:gdLst/>
          <a:ahLst/>
          <a:cxnLst/>
          <a:rect l="0" t="0" r="0" b="0"/>
          <a:pathLst>
            <a:path>
              <a:moveTo>
                <a:pt x="1648510" y="0"/>
              </a:moveTo>
              <a:lnTo>
                <a:pt x="1648510" y="219918"/>
              </a:lnTo>
              <a:lnTo>
                <a:pt x="0" y="219918"/>
              </a:lnTo>
              <a:lnTo>
                <a:pt x="0" y="3688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33FD6F-A631-4F80-9D5E-8DE6BCDAF1A0}">
      <dsp:nvSpPr>
        <dsp:cNvPr id="0" name=""/>
        <dsp:cNvSpPr/>
      </dsp:nvSpPr>
      <dsp:spPr>
        <a:xfrm>
          <a:off x="687581" y="2489415"/>
          <a:ext cx="3314760" cy="368895"/>
        </a:xfrm>
        <a:custGeom>
          <a:avLst/>
          <a:gdLst/>
          <a:ahLst/>
          <a:cxnLst/>
          <a:rect l="0" t="0" r="0" b="0"/>
          <a:pathLst>
            <a:path>
              <a:moveTo>
                <a:pt x="3314760" y="0"/>
              </a:moveTo>
              <a:lnTo>
                <a:pt x="3314760" y="219918"/>
              </a:lnTo>
              <a:lnTo>
                <a:pt x="0" y="219918"/>
              </a:lnTo>
              <a:lnTo>
                <a:pt x="0" y="3688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E4B3BA-6938-48AC-9E1B-41173F736142}">
      <dsp:nvSpPr>
        <dsp:cNvPr id="0" name=""/>
        <dsp:cNvSpPr/>
      </dsp:nvSpPr>
      <dsp:spPr>
        <a:xfrm>
          <a:off x="3385765" y="1850942"/>
          <a:ext cx="1233154" cy="638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0096" numCol="1" spcCol="1270" anchor="ctr" anchorCtr="0">
          <a:noAutofit/>
        </a:bodyPr>
        <a:lstStyle/>
        <a:p>
          <a:pPr marL="0" lvl="0" indent="0" algn="ctr" defTabSz="666750">
            <a:lnSpc>
              <a:spcPct val="90000"/>
            </a:lnSpc>
            <a:spcBef>
              <a:spcPct val="0"/>
            </a:spcBef>
            <a:spcAft>
              <a:spcPct val="35000"/>
            </a:spcAft>
            <a:buNone/>
          </a:pPr>
          <a:r>
            <a:rPr lang="en-US" sz="1500" kern="1200" dirty="0"/>
            <a:t>Key factors- Rating of Banks</a:t>
          </a:r>
          <a:endParaRPr lang="en-IN" sz="1500" kern="1200" dirty="0"/>
        </a:p>
      </dsp:txBody>
      <dsp:txXfrm>
        <a:off x="3385765" y="1850942"/>
        <a:ext cx="1233154" cy="638472"/>
      </dsp:txXfrm>
    </dsp:sp>
    <dsp:sp modelId="{955AA6A5-9CAF-4EE5-AD21-0839932CB350}">
      <dsp:nvSpPr>
        <dsp:cNvPr id="0" name=""/>
        <dsp:cNvSpPr/>
      </dsp:nvSpPr>
      <dsp:spPr>
        <a:xfrm>
          <a:off x="3632395" y="2347532"/>
          <a:ext cx="1109838" cy="2128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endParaRPr lang="en-IN" sz="1300" kern="1200"/>
        </a:p>
      </dsp:txBody>
      <dsp:txXfrm>
        <a:off x="3632395" y="2347532"/>
        <a:ext cx="1109838" cy="212824"/>
      </dsp:txXfrm>
    </dsp:sp>
    <dsp:sp modelId="{60C7369D-58EE-441B-9AAF-57700A39CC14}">
      <dsp:nvSpPr>
        <dsp:cNvPr id="0" name=""/>
        <dsp:cNvSpPr/>
      </dsp:nvSpPr>
      <dsp:spPr>
        <a:xfrm>
          <a:off x="82257" y="2858310"/>
          <a:ext cx="1210649" cy="5922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0096" numCol="1" spcCol="1270" anchor="ctr" anchorCtr="0">
          <a:noAutofit/>
        </a:bodyPr>
        <a:lstStyle/>
        <a:p>
          <a:pPr marL="0" lvl="0" indent="0" algn="ctr" defTabSz="666750">
            <a:lnSpc>
              <a:spcPct val="90000"/>
            </a:lnSpc>
            <a:spcBef>
              <a:spcPct val="0"/>
            </a:spcBef>
            <a:spcAft>
              <a:spcPct val="35000"/>
            </a:spcAft>
            <a:buNone/>
          </a:pPr>
          <a:r>
            <a:rPr lang="en-US" sz="1500" kern="1200" dirty="0"/>
            <a:t>Capital Adequacy</a:t>
          </a:r>
          <a:endParaRPr lang="en-IN" sz="1500" kern="1200" dirty="0"/>
        </a:p>
      </dsp:txBody>
      <dsp:txXfrm>
        <a:off x="82257" y="2858310"/>
        <a:ext cx="1210649" cy="592272"/>
      </dsp:txXfrm>
    </dsp:sp>
    <dsp:sp modelId="{078604B7-040C-48F5-A807-0C0C4B21B670}">
      <dsp:nvSpPr>
        <dsp:cNvPr id="0" name=""/>
        <dsp:cNvSpPr/>
      </dsp:nvSpPr>
      <dsp:spPr>
        <a:xfrm>
          <a:off x="294556" y="3319423"/>
          <a:ext cx="1155997" cy="23757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endParaRPr lang="en-IN" sz="1400" kern="1200"/>
        </a:p>
      </dsp:txBody>
      <dsp:txXfrm>
        <a:off x="294556" y="3319423"/>
        <a:ext cx="1155997" cy="237577"/>
      </dsp:txXfrm>
    </dsp:sp>
    <dsp:sp modelId="{3B03F77F-FE31-464E-B2F6-268F2F330FBC}">
      <dsp:nvSpPr>
        <dsp:cNvPr id="0" name=""/>
        <dsp:cNvSpPr/>
      </dsp:nvSpPr>
      <dsp:spPr>
        <a:xfrm>
          <a:off x="1748507" y="2858310"/>
          <a:ext cx="1210649" cy="5922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0096" numCol="1" spcCol="1270" anchor="ctr" anchorCtr="0">
          <a:noAutofit/>
        </a:bodyPr>
        <a:lstStyle/>
        <a:p>
          <a:pPr marL="0" lvl="0" indent="0" algn="ctr" defTabSz="666750">
            <a:lnSpc>
              <a:spcPct val="90000"/>
            </a:lnSpc>
            <a:spcBef>
              <a:spcPct val="0"/>
            </a:spcBef>
            <a:spcAft>
              <a:spcPct val="35000"/>
            </a:spcAft>
            <a:buNone/>
          </a:pPr>
          <a:r>
            <a:rPr lang="en-US" sz="1500" kern="1200" dirty="0"/>
            <a:t>Asset Quality</a:t>
          </a:r>
          <a:endParaRPr lang="en-IN" sz="1500" kern="1200" dirty="0"/>
        </a:p>
      </dsp:txBody>
      <dsp:txXfrm>
        <a:off x="1748507" y="2858310"/>
        <a:ext cx="1210649" cy="592272"/>
      </dsp:txXfrm>
    </dsp:sp>
    <dsp:sp modelId="{93D2A7FF-CE98-4CEC-AB30-09F8EEC05DF8}">
      <dsp:nvSpPr>
        <dsp:cNvPr id="0" name=""/>
        <dsp:cNvSpPr/>
      </dsp:nvSpPr>
      <dsp:spPr>
        <a:xfrm>
          <a:off x="1983885" y="3331800"/>
          <a:ext cx="1109838" cy="2128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endParaRPr lang="en-IN" sz="1300" kern="1200"/>
        </a:p>
      </dsp:txBody>
      <dsp:txXfrm>
        <a:off x="1983885" y="3331800"/>
        <a:ext cx="1109838" cy="212824"/>
      </dsp:txXfrm>
    </dsp:sp>
    <dsp:sp modelId="{FD5BAD80-C6E1-48BE-9F30-C517399B7BEF}">
      <dsp:nvSpPr>
        <dsp:cNvPr id="0" name=""/>
        <dsp:cNvSpPr/>
      </dsp:nvSpPr>
      <dsp:spPr>
        <a:xfrm>
          <a:off x="3391678" y="2858310"/>
          <a:ext cx="1210649" cy="5922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0096" numCol="1" spcCol="1270" anchor="ctr" anchorCtr="0">
          <a:noAutofit/>
        </a:bodyPr>
        <a:lstStyle/>
        <a:p>
          <a:pPr marL="0" lvl="0" indent="0" algn="ctr" defTabSz="666750">
            <a:lnSpc>
              <a:spcPct val="90000"/>
            </a:lnSpc>
            <a:spcBef>
              <a:spcPct val="0"/>
            </a:spcBef>
            <a:spcAft>
              <a:spcPct val="35000"/>
            </a:spcAft>
            <a:buNone/>
          </a:pPr>
          <a:r>
            <a:rPr lang="en-US" sz="1500" kern="1200" dirty="0"/>
            <a:t>Earning &amp; Profitability</a:t>
          </a:r>
          <a:endParaRPr lang="en-IN" sz="1500" kern="1200" dirty="0"/>
        </a:p>
      </dsp:txBody>
      <dsp:txXfrm>
        <a:off x="3391678" y="2858310"/>
        <a:ext cx="1210649" cy="592272"/>
      </dsp:txXfrm>
    </dsp:sp>
    <dsp:sp modelId="{B59965A9-61B1-4A95-8108-158BA0AC667E}">
      <dsp:nvSpPr>
        <dsp:cNvPr id="0" name=""/>
        <dsp:cNvSpPr/>
      </dsp:nvSpPr>
      <dsp:spPr>
        <a:xfrm>
          <a:off x="3627056" y="3331800"/>
          <a:ext cx="1109838" cy="2128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endParaRPr lang="en-IN" sz="1300" kern="1200"/>
        </a:p>
      </dsp:txBody>
      <dsp:txXfrm>
        <a:off x="3627056" y="3331800"/>
        <a:ext cx="1109838" cy="212824"/>
      </dsp:txXfrm>
    </dsp:sp>
    <dsp:sp modelId="{9A8156FB-DA39-4FCE-9125-363E5D80F68A}">
      <dsp:nvSpPr>
        <dsp:cNvPr id="0" name=""/>
        <dsp:cNvSpPr/>
      </dsp:nvSpPr>
      <dsp:spPr>
        <a:xfrm>
          <a:off x="5034849" y="2858310"/>
          <a:ext cx="1233154" cy="638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0096" numCol="1" spcCol="1270" anchor="ctr" anchorCtr="0">
          <a:noAutofit/>
        </a:bodyPr>
        <a:lstStyle/>
        <a:p>
          <a:pPr marL="0" lvl="0" indent="0" algn="ctr" defTabSz="666750">
            <a:lnSpc>
              <a:spcPct val="90000"/>
            </a:lnSpc>
            <a:spcBef>
              <a:spcPct val="0"/>
            </a:spcBef>
            <a:spcAft>
              <a:spcPct val="35000"/>
            </a:spcAft>
            <a:buNone/>
          </a:pPr>
          <a:r>
            <a:rPr lang="en-US" sz="1500" kern="1200" dirty="0"/>
            <a:t>Liquidity</a:t>
          </a:r>
          <a:endParaRPr lang="en-IN" sz="1500" kern="1200" dirty="0"/>
        </a:p>
      </dsp:txBody>
      <dsp:txXfrm>
        <a:off x="5034849" y="2858310"/>
        <a:ext cx="1233154" cy="638472"/>
      </dsp:txXfrm>
    </dsp:sp>
    <dsp:sp modelId="{C5133A96-364A-4F12-9810-905DF4FB5F3F}">
      <dsp:nvSpPr>
        <dsp:cNvPr id="0" name=""/>
        <dsp:cNvSpPr/>
      </dsp:nvSpPr>
      <dsp:spPr>
        <a:xfrm>
          <a:off x="5281480" y="3354900"/>
          <a:ext cx="1109838" cy="2128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endParaRPr lang="en-IN" sz="1300" kern="1200"/>
        </a:p>
      </dsp:txBody>
      <dsp:txXfrm>
        <a:off x="5281480" y="3354900"/>
        <a:ext cx="1109838" cy="212824"/>
      </dsp:txXfrm>
    </dsp:sp>
    <dsp:sp modelId="{F58186C1-C249-4086-A9AA-40D4FA807B77}">
      <dsp:nvSpPr>
        <dsp:cNvPr id="0" name=""/>
        <dsp:cNvSpPr/>
      </dsp:nvSpPr>
      <dsp:spPr>
        <a:xfrm>
          <a:off x="6689273" y="2858310"/>
          <a:ext cx="1233154" cy="638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0096" numCol="1" spcCol="1270" anchor="ctr" anchorCtr="0">
          <a:noAutofit/>
        </a:bodyPr>
        <a:lstStyle/>
        <a:p>
          <a:pPr marL="0" lvl="0" indent="0" algn="ctr" defTabSz="666750">
            <a:lnSpc>
              <a:spcPct val="90000"/>
            </a:lnSpc>
            <a:spcBef>
              <a:spcPct val="0"/>
            </a:spcBef>
            <a:spcAft>
              <a:spcPct val="35000"/>
            </a:spcAft>
            <a:buNone/>
          </a:pPr>
          <a:r>
            <a:rPr lang="en-US" sz="1500" kern="1200" dirty="0"/>
            <a:t>Management Quality</a:t>
          </a:r>
          <a:endParaRPr lang="en-IN" sz="1500" kern="1200" dirty="0"/>
        </a:p>
      </dsp:txBody>
      <dsp:txXfrm>
        <a:off x="6689273" y="2858310"/>
        <a:ext cx="1233154" cy="638472"/>
      </dsp:txXfrm>
    </dsp:sp>
    <dsp:sp modelId="{F77773DC-C7CB-4B6C-B22C-49A9D9D277DF}">
      <dsp:nvSpPr>
        <dsp:cNvPr id="0" name=""/>
        <dsp:cNvSpPr/>
      </dsp:nvSpPr>
      <dsp:spPr>
        <a:xfrm>
          <a:off x="6935904" y="3354900"/>
          <a:ext cx="1109838" cy="2128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endParaRPr lang="en-IN" sz="1300" kern="1200"/>
        </a:p>
      </dsp:txBody>
      <dsp:txXfrm>
        <a:off x="6935904" y="3354900"/>
        <a:ext cx="1109838" cy="212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53231-8559-44D8-A7A5-563790C0F336}">
      <dsp:nvSpPr>
        <dsp:cNvPr id="0" name=""/>
        <dsp:cNvSpPr/>
      </dsp:nvSpPr>
      <dsp:spPr>
        <a:xfrm>
          <a:off x="4012906" y="2527093"/>
          <a:ext cx="3423009" cy="305692"/>
        </a:xfrm>
        <a:custGeom>
          <a:avLst/>
          <a:gdLst/>
          <a:ahLst/>
          <a:cxnLst/>
          <a:rect l="0" t="0" r="0" b="0"/>
          <a:pathLst>
            <a:path>
              <a:moveTo>
                <a:pt x="0" y="0"/>
              </a:moveTo>
              <a:lnTo>
                <a:pt x="0" y="182240"/>
              </a:lnTo>
              <a:lnTo>
                <a:pt x="3423009" y="182240"/>
              </a:lnTo>
              <a:lnTo>
                <a:pt x="3423009" y="3056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448C7-3C11-4F1F-8497-9F0F83C76BC5}">
      <dsp:nvSpPr>
        <dsp:cNvPr id="0" name=""/>
        <dsp:cNvSpPr/>
      </dsp:nvSpPr>
      <dsp:spPr>
        <a:xfrm>
          <a:off x="4012906" y="2527093"/>
          <a:ext cx="2052035" cy="305692"/>
        </a:xfrm>
        <a:custGeom>
          <a:avLst/>
          <a:gdLst/>
          <a:ahLst/>
          <a:cxnLst/>
          <a:rect l="0" t="0" r="0" b="0"/>
          <a:pathLst>
            <a:path>
              <a:moveTo>
                <a:pt x="0" y="0"/>
              </a:moveTo>
              <a:lnTo>
                <a:pt x="0" y="182240"/>
              </a:lnTo>
              <a:lnTo>
                <a:pt x="2052035" y="182240"/>
              </a:lnTo>
              <a:lnTo>
                <a:pt x="2052035" y="3056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49E53A-140C-41FB-96E6-14A2EF55D7DD}">
      <dsp:nvSpPr>
        <dsp:cNvPr id="0" name=""/>
        <dsp:cNvSpPr/>
      </dsp:nvSpPr>
      <dsp:spPr>
        <a:xfrm>
          <a:off x="4012906" y="2527093"/>
          <a:ext cx="681062" cy="305692"/>
        </a:xfrm>
        <a:custGeom>
          <a:avLst/>
          <a:gdLst/>
          <a:ahLst/>
          <a:cxnLst/>
          <a:rect l="0" t="0" r="0" b="0"/>
          <a:pathLst>
            <a:path>
              <a:moveTo>
                <a:pt x="0" y="0"/>
              </a:moveTo>
              <a:lnTo>
                <a:pt x="0" y="182240"/>
              </a:lnTo>
              <a:lnTo>
                <a:pt x="681062" y="182240"/>
              </a:lnTo>
              <a:lnTo>
                <a:pt x="681062" y="3056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F6093A-2B6F-488A-A97D-44269E14A83C}">
      <dsp:nvSpPr>
        <dsp:cNvPr id="0" name=""/>
        <dsp:cNvSpPr/>
      </dsp:nvSpPr>
      <dsp:spPr>
        <a:xfrm>
          <a:off x="3322994" y="2527093"/>
          <a:ext cx="689911" cy="305692"/>
        </a:xfrm>
        <a:custGeom>
          <a:avLst/>
          <a:gdLst/>
          <a:ahLst/>
          <a:cxnLst/>
          <a:rect l="0" t="0" r="0" b="0"/>
          <a:pathLst>
            <a:path>
              <a:moveTo>
                <a:pt x="689911" y="0"/>
              </a:moveTo>
              <a:lnTo>
                <a:pt x="689911" y="182240"/>
              </a:lnTo>
              <a:lnTo>
                <a:pt x="0" y="182240"/>
              </a:lnTo>
              <a:lnTo>
                <a:pt x="0" y="3056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22D6B4-7568-46CE-98C0-062806C4B678}">
      <dsp:nvSpPr>
        <dsp:cNvPr id="0" name=""/>
        <dsp:cNvSpPr/>
      </dsp:nvSpPr>
      <dsp:spPr>
        <a:xfrm>
          <a:off x="1961346" y="2527093"/>
          <a:ext cx="2051560" cy="305692"/>
        </a:xfrm>
        <a:custGeom>
          <a:avLst/>
          <a:gdLst/>
          <a:ahLst/>
          <a:cxnLst/>
          <a:rect l="0" t="0" r="0" b="0"/>
          <a:pathLst>
            <a:path>
              <a:moveTo>
                <a:pt x="2051560" y="0"/>
              </a:moveTo>
              <a:lnTo>
                <a:pt x="2051560" y="182240"/>
              </a:lnTo>
              <a:lnTo>
                <a:pt x="0" y="182240"/>
              </a:lnTo>
              <a:lnTo>
                <a:pt x="0" y="3056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33FD6F-A631-4F80-9D5E-8DE6BCDAF1A0}">
      <dsp:nvSpPr>
        <dsp:cNvPr id="0" name=""/>
        <dsp:cNvSpPr/>
      </dsp:nvSpPr>
      <dsp:spPr>
        <a:xfrm>
          <a:off x="580572" y="2527093"/>
          <a:ext cx="3432333" cy="305692"/>
        </a:xfrm>
        <a:custGeom>
          <a:avLst/>
          <a:gdLst/>
          <a:ahLst/>
          <a:cxnLst/>
          <a:rect l="0" t="0" r="0" b="0"/>
          <a:pathLst>
            <a:path>
              <a:moveTo>
                <a:pt x="3432333" y="0"/>
              </a:moveTo>
              <a:lnTo>
                <a:pt x="3432333" y="182240"/>
              </a:lnTo>
              <a:lnTo>
                <a:pt x="0" y="182240"/>
              </a:lnTo>
              <a:lnTo>
                <a:pt x="0" y="3056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E4B3BA-6938-48AC-9E1B-41173F736142}">
      <dsp:nvSpPr>
        <dsp:cNvPr id="0" name=""/>
        <dsp:cNvSpPr/>
      </dsp:nvSpPr>
      <dsp:spPr>
        <a:xfrm>
          <a:off x="3501966" y="1998009"/>
          <a:ext cx="1021879" cy="529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4660" numCol="1" spcCol="1270" anchor="ctr" anchorCtr="0">
          <a:noAutofit/>
        </a:bodyPr>
        <a:lstStyle/>
        <a:p>
          <a:pPr marL="0" lvl="0" indent="0" algn="ctr" defTabSz="444500">
            <a:lnSpc>
              <a:spcPct val="90000"/>
            </a:lnSpc>
            <a:spcBef>
              <a:spcPct val="0"/>
            </a:spcBef>
            <a:spcAft>
              <a:spcPct val="35000"/>
            </a:spcAft>
            <a:buNone/>
          </a:pPr>
          <a:r>
            <a:rPr lang="en-US" sz="1000" kern="1200" dirty="0"/>
            <a:t>Key factors- Rating of Insurance Company</a:t>
          </a:r>
          <a:endParaRPr lang="en-IN" sz="1000" kern="1200" dirty="0"/>
        </a:p>
      </dsp:txBody>
      <dsp:txXfrm>
        <a:off x="3501966" y="1998009"/>
        <a:ext cx="1021879" cy="529083"/>
      </dsp:txXfrm>
    </dsp:sp>
    <dsp:sp modelId="{955AA6A5-9CAF-4EE5-AD21-0839932CB350}">
      <dsp:nvSpPr>
        <dsp:cNvPr id="0" name=""/>
        <dsp:cNvSpPr/>
      </dsp:nvSpPr>
      <dsp:spPr>
        <a:xfrm>
          <a:off x="3706342" y="2409519"/>
          <a:ext cx="919691" cy="17636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en-IN" sz="1000" kern="1200"/>
        </a:p>
      </dsp:txBody>
      <dsp:txXfrm>
        <a:off x="3706342" y="2409519"/>
        <a:ext cx="919691" cy="176361"/>
      </dsp:txXfrm>
    </dsp:sp>
    <dsp:sp modelId="{60C7369D-58EE-441B-9AAF-57700A39CC14}">
      <dsp:nvSpPr>
        <dsp:cNvPr id="0" name=""/>
        <dsp:cNvSpPr/>
      </dsp:nvSpPr>
      <dsp:spPr>
        <a:xfrm>
          <a:off x="78957" y="2832786"/>
          <a:ext cx="1003230" cy="490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4660" numCol="1" spcCol="1270" anchor="ctr" anchorCtr="0">
          <a:noAutofit/>
        </a:bodyPr>
        <a:lstStyle/>
        <a:p>
          <a:pPr marL="0" lvl="0" indent="0" algn="ctr" defTabSz="444500">
            <a:lnSpc>
              <a:spcPct val="90000"/>
            </a:lnSpc>
            <a:spcBef>
              <a:spcPct val="0"/>
            </a:spcBef>
            <a:spcAft>
              <a:spcPct val="35000"/>
            </a:spcAft>
            <a:buNone/>
          </a:pPr>
          <a:r>
            <a:rPr lang="en-US" sz="1000" kern="1200" dirty="0"/>
            <a:t>Financial Statement Analysis</a:t>
          </a:r>
          <a:endParaRPr lang="en-IN" sz="1000" kern="1200" dirty="0"/>
        </a:p>
      </dsp:txBody>
      <dsp:txXfrm>
        <a:off x="78957" y="2832786"/>
        <a:ext cx="1003230" cy="490799"/>
      </dsp:txXfrm>
    </dsp:sp>
    <dsp:sp modelId="{078604B7-040C-48F5-A807-0C0C4B21B670}">
      <dsp:nvSpPr>
        <dsp:cNvPr id="0" name=""/>
        <dsp:cNvSpPr/>
      </dsp:nvSpPr>
      <dsp:spPr>
        <a:xfrm>
          <a:off x="254883" y="3214897"/>
          <a:ext cx="957941" cy="1968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IN" sz="1100" kern="1200"/>
        </a:p>
      </dsp:txBody>
      <dsp:txXfrm>
        <a:off x="254883" y="3214897"/>
        <a:ext cx="957941" cy="196873"/>
      </dsp:txXfrm>
    </dsp:sp>
    <dsp:sp modelId="{3B03F77F-FE31-464E-B2F6-268F2F330FBC}">
      <dsp:nvSpPr>
        <dsp:cNvPr id="0" name=""/>
        <dsp:cNvSpPr/>
      </dsp:nvSpPr>
      <dsp:spPr>
        <a:xfrm>
          <a:off x="1459730" y="2832786"/>
          <a:ext cx="1003230" cy="490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4660" numCol="1" spcCol="1270" anchor="ctr" anchorCtr="0">
          <a:noAutofit/>
        </a:bodyPr>
        <a:lstStyle/>
        <a:p>
          <a:pPr marL="0" lvl="0" indent="0" algn="ctr" defTabSz="444500">
            <a:lnSpc>
              <a:spcPct val="90000"/>
            </a:lnSpc>
            <a:spcBef>
              <a:spcPct val="0"/>
            </a:spcBef>
            <a:spcAft>
              <a:spcPct val="35000"/>
            </a:spcAft>
            <a:buNone/>
          </a:pPr>
          <a:r>
            <a:rPr lang="en-US" sz="1000" kern="1200" dirty="0"/>
            <a:t>Capital Adequacy Assessment</a:t>
          </a:r>
          <a:endParaRPr lang="en-IN" sz="1000" kern="1200" dirty="0"/>
        </a:p>
      </dsp:txBody>
      <dsp:txXfrm>
        <a:off x="1459730" y="2832786"/>
        <a:ext cx="1003230" cy="490799"/>
      </dsp:txXfrm>
    </dsp:sp>
    <dsp:sp modelId="{93D2A7FF-CE98-4CEC-AB30-09F8EEC05DF8}">
      <dsp:nvSpPr>
        <dsp:cNvPr id="0" name=""/>
        <dsp:cNvSpPr/>
      </dsp:nvSpPr>
      <dsp:spPr>
        <a:xfrm>
          <a:off x="1654782" y="3225153"/>
          <a:ext cx="919691" cy="17636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IN" sz="1100" kern="1200"/>
        </a:p>
      </dsp:txBody>
      <dsp:txXfrm>
        <a:off x="1654782" y="3225153"/>
        <a:ext cx="919691" cy="176361"/>
      </dsp:txXfrm>
    </dsp:sp>
    <dsp:sp modelId="{FD5BAD80-C6E1-48BE-9F30-C517399B7BEF}">
      <dsp:nvSpPr>
        <dsp:cNvPr id="0" name=""/>
        <dsp:cNvSpPr/>
      </dsp:nvSpPr>
      <dsp:spPr>
        <a:xfrm>
          <a:off x="2821379" y="2832786"/>
          <a:ext cx="1003230" cy="490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4660" numCol="1" spcCol="1270" anchor="ctr" anchorCtr="0">
          <a:noAutofit/>
        </a:bodyPr>
        <a:lstStyle/>
        <a:p>
          <a:pPr marL="0" lvl="0" indent="0" algn="ctr" defTabSz="444500">
            <a:lnSpc>
              <a:spcPct val="90000"/>
            </a:lnSpc>
            <a:spcBef>
              <a:spcPct val="0"/>
            </a:spcBef>
            <a:spcAft>
              <a:spcPct val="35000"/>
            </a:spcAft>
            <a:buNone/>
          </a:pPr>
          <a:r>
            <a:rPr lang="en-US" sz="1000" kern="1200" dirty="0"/>
            <a:t>Investment Portfolio Analysis</a:t>
          </a:r>
          <a:endParaRPr lang="en-IN" sz="1000" kern="1200" dirty="0"/>
        </a:p>
      </dsp:txBody>
      <dsp:txXfrm>
        <a:off x="2821379" y="2832786"/>
        <a:ext cx="1003230" cy="490799"/>
      </dsp:txXfrm>
    </dsp:sp>
    <dsp:sp modelId="{B59965A9-61B1-4A95-8108-158BA0AC667E}">
      <dsp:nvSpPr>
        <dsp:cNvPr id="0" name=""/>
        <dsp:cNvSpPr/>
      </dsp:nvSpPr>
      <dsp:spPr>
        <a:xfrm>
          <a:off x="3016430" y="3225153"/>
          <a:ext cx="919691" cy="17636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IN" sz="1100" kern="1200"/>
        </a:p>
      </dsp:txBody>
      <dsp:txXfrm>
        <a:off x="3016430" y="3225153"/>
        <a:ext cx="919691" cy="176361"/>
      </dsp:txXfrm>
    </dsp:sp>
    <dsp:sp modelId="{9A8156FB-DA39-4FCE-9125-363E5D80F68A}">
      <dsp:nvSpPr>
        <dsp:cNvPr id="0" name=""/>
        <dsp:cNvSpPr/>
      </dsp:nvSpPr>
      <dsp:spPr>
        <a:xfrm>
          <a:off x="4183028" y="2832786"/>
          <a:ext cx="1021879" cy="529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4660" numCol="1" spcCol="1270" anchor="ctr" anchorCtr="0">
          <a:noAutofit/>
        </a:bodyPr>
        <a:lstStyle/>
        <a:p>
          <a:pPr marL="0" lvl="0" indent="0" algn="ctr" defTabSz="444500">
            <a:lnSpc>
              <a:spcPct val="90000"/>
            </a:lnSpc>
            <a:spcBef>
              <a:spcPct val="0"/>
            </a:spcBef>
            <a:spcAft>
              <a:spcPct val="35000"/>
            </a:spcAft>
            <a:buNone/>
          </a:pPr>
          <a:r>
            <a:rPr lang="en-US" sz="1000" kern="1200" dirty="0"/>
            <a:t>Risk Management</a:t>
          </a:r>
          <a:endParaRPr lang="en-IN" sz="1000" kern="1200" dirty="0"/>
        </a:p>
      </dsp:txBody>
      <dsp:txXfrm>
        <a:off x="4183028" y="2832786"/>
        <a:ext cx="1021879" cy="529083"/>
      </dsp:txXfrm>
    </dsp:sp>
    <dsp:sp modelId="{C5133A96-364A-4F12-9810-905DF4FB5F3F}">
      <dsp:nvSpPr>
        <dsp:cNvPr id="0" name=""/>
        <dsp:cNvSpPr/>
      </dsp:nvSpPr>
      <dsp:spPr>
        <a:xfrm>
          <a:off x="4387404" y="3244296"/>
          <a:ext cx="919691" cy="17636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IN" sz="1100" kern="1200"/>
        </a:p>
      </dsp:txBody>
      <dsp:txXfrm>
        <a:off x="4387404" y="3244296"/>
        <a:ext cx="919691" cy="176361"/>
      </dsp:txXfrm>
    </dsp:sp>
    <dsp:sp modelId="{F58186C1-C249-4086-A9AA-40D4FA807B77}">
      <dsp:nvSpPr>
        <dsp:cNvPr id="0" name=""/>
        <dsp:cNvSpPr/>
      </dsp:nvSpPr>
      <dsp:spPr>
        <a:xfrm>
          <a:off x="5554001" y="2832786"/>
          <a:ext cx="1021879" cy="529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4660" numCol="1" spcCol="1270" anchor="ctr" anchorCtr="0">
          <a:noAutofit/>
        </a:bodyPr>
        <a:lstStyle/>
        <a:p>
          <a:pPr marL="0" lvl="0" indent="0" algn="ctr" defTabSz="444500">
            <a:lnSpc>
              <a:spcPct val="90000"/>
            </a:lnSpc>
            <a:spcBef>
              <a:spcPct val="0"/>
            </a:spcBef>
            <a:spcAft>
              <a:spcPct val="35000"/>
            </a:spcAft>
            <a:buNone/>
          </a:pPr>
          <a:r>
            <a:rPr lang="en-US" sz="1000" kern="1200" dirty="0"/>
            <a:t>Regulatory Compliance</a:t>
          </a:r>
          <a:endParaRPr lang="en-IN" sz="1000" kern="1200" dirty="0"/>
        </a:p>
      </dsp:txBody>
      <dsp:txXfrm>
        <a:off x="5554001" y="2832786"/>
        <a:ext cx="1021879" cy="529083"/>
      </dsp:txXfrm>
    </dsp:sp>
    <dsp:sp modelId="{F77773DC-C7CB-4B6C-B22C-49A9D9D277DF}">
      <dsp:nvSpPr>
        <dsp:cNvPr id="0" name=""/>
        <dsp:cNvSpPr/>
      </dsp:nvSpPr>
      <dsp:spPr>
        <a:xfrm>
          <a:off x="5758377" y="3244296"/>
          <a:ext cx="919691" cy="17636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IN" sz="1100" kern="1200"/>
        </a:p>
      </dsp:txBody>
      <dsp:txXfrm>
        <a:off x="5758377" y="3244296"/>
        <a:ext cx="919691" cy="176361"/>
      </dsp:txXfrm>
    </dsp:sp>
    <dsp:sp modelId="{BC2D1939-ED60-4CBA-A5FF-F7AADE1D7E81}">
      <dsp:nvSpPr>
        <dsp:cNvPr id="0" name=""/>
        <dsp:cNvSpPr/>
      </dsp:nvSpPr>
      <dsp:spPr>
        <a:xfrm>
          <a:off x="6924975" y="2832786"/>
          <a:ext cx="1021879" cy="5290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74660" numCol="1" spcCol="1270" anchor="ctr" anchorCtr="0">
          <a:noAutofit/>
        </a:bodyPr>
        <a:lstStyle/>
        <a:p>
          <a:pPr marL="0" lvl="0" indent="0" algn="ctr" defTabSz="444500">
            <a:lnSpc>
              <a:spcPct val="90000"/>
            </a:lnSpc>
            <a:spcBef>
              <a:spcPct val="0"/>
            </a:spcBef>
            <a:spcAft>
              <a:spcPct val="35000"/>
            </a:spcAft>
            <a:buNone/>
          </a:pPr>
          <a:r>
            <a:rPr lang="en-US" sz="1000" kern="1200" dirty="0"/>
            <a:t>Peer to peer comparison</a:t>
          </a:r>
          <a:endParaRPr lang="en-IN" sz="1000" kern="1200" dirty="0"/>
        </a:p>
      </dsp:txBody>
      <dsp:txXfrm>
        <a:off x="6924975" y="2832786"/>
        <a:ext cx="1021879" cy="529083"/>
      </dsp:txXfrm>
    </dsp:sp>
    <dsp:sp modelId="{9DBC5633-049D-4332-9593-80219C598C86}">
      <dsp:nvSpPr>
        <dsp:cNvPr id="0" name=""/>
        <dsp:cNvSpPr/>
      </dsp:nvSpPr>
      <dsp:spPr>
        <a:xfrm>
          <a:off x="7129351" y="3244296"/>
          <a:ext cx="919691" cy="17636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endParaRPr lang="en-IN" sz="1100" kern="1200"/>
        </a:p>
      </dsp:txBody>
      <dsp:txXfrm>
        <a:off x="7129351" y="3244296"/>
        <a:ext cx="919691" cy="176361"/>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9FAC-E396-46F6-A23E-683DD62F06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8ED5EA-1749-4243-9F1F-EAB67C947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A7053B-415C-4DF9-9572-6B48899761DA}"/>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5" name="Footer Placeholder 4">
            <a:extLst>
              <a:ext uri="{FF2B5EF4-FFF2-40B4-BE49-F238E27FC236}">
                <a16:creationId xmlns:a16="http://schemas.microsoft.com/office/drawing/2014/main" id="{417D5515-9B3B-451E-9475-8A4482880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6673E-A62B-48BB-86E4-B96374583433}"/>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10839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942D-5C60-4D01-8B02-27FD2CAFD8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DD17E5-BCE7-47C2-92DD-2FD8D9F661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786F3-33EA-4035-B9A8-C7ED1FF7CFAD}"/>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5" name="Footer Placeholder 4">
            <a:extLst>
              <a:ext uri="{FF2B5EF4-FFF2-40B4-BE49-F238E27FC236}">
                <a16:creationId xmlns:a16="http://schemas.microsoft.com/office/drawing/2014/main" id="{8435C2E1-A509-4143-AA3F-D82B63516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28801-9F02-4921-B11C-71080523C44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53882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DB19F7-3278-47E2-ABC2-4A040F2227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8E75A9-71E9-4EDB-A263-62735F9924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3725-DD3D-44C0-B945-16AA2B4E7BF4}"/>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5" name="Footer Placeholder 4">
            <a:extLst>
              <a:ext uri="{FF2B5EF4-FFF2-40B4-BE49-F238E27FC236}">
                <a16:creationId xmlns:a16="http://schemas.microsoft.com/office/drawing/2014/main" id="{9D0D169C-4C8A-45F8-B0BA-623D57C06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3C75A-AF27-41F3-B8C3-CD6DA9B6EC6D}"/>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669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8535-67D5-4A0F-897B-EB8609AD5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34505-19B0-40F3-A36B-C7714C1E0C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67E22-6627-4CBB-8908-4E35D2B9468B}"/>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5" name="Footer Placeholder 4">
            <a:extLst>
              <a:ext uri="{FF2B5EF4-FFF2-40B4-BE49-F238E27FC236}">
                <a16:creationId xmlns:a16="http://schemas.microsoft.com/office/drawing/2014/main" id="{A03DF0A1-CEF6-405D-A425-BF24A88E9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FF6CF-8EE1-4221-BF35-87099DF042A6}"/>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9473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9CD4-2768-4142-89F1-C34AD79F9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69E455-E027-4F8A-A57F-0A5900A19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C28A6F-1048-4275-A002-6B665F8B35CB}"/>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5" name="Footer Placeholder 4">
            <a:extLst>
              <a:ext uri="{FF2B5EF4-FFF2-40B4-BE49-F238E27FC236}">
                <a16:creationId xmlns:a16="http://schemas.microsoft.com/office/drawing/2014/main" id="{F60CEDC6-1EC4-4401-ADAF-36FB72B1B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1C7CA-06F4-4085-BB6D-1EC80D3AE19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53877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AEDA-D781-4F15-BF80-3832B6A9E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18A87-66C8-4086-8757-D1F85D7C0E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5C546A-10B9-4F5E-B37D-3D854C691A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3ABFD-645B-4F09-A80B-44C3EAB9AFA4}"/>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6" name="Footer Placeholder 5">
            <a:extLst>
              <a:ext uri="{FF2B5EF4-FFF2-40B4-BE49-F238E27FC236}">
                <a16:creationId xmlns:a16="http://schemas.microsoft.com/office/drawing/2014/main" id="{33C4A5DF-ADAB-4021-8FA5-557901094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FB5D4-60AF-4515-9A00-E88766495A4B}"/>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78047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C016-6418-474F-8F9A-4D68728DF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C9CE0-5613-4A21-A5EB-7B3BB1E4C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05C5D0-7A49-47A6-B0FE-F2580B8785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B7A60-A1C2-4D3B-8E17-DFCEB839B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C47CA9-DF31-4017-BDDD-E17A9A993C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65E6F-3579-4219-A21E-1CCF2EA771E4}"/>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8" name="Footer Placeholder 7">
            <a:extLst>
              <a:ext uri="{FF2B5EF4-FFF2-40B4-BE49-F238E27FC236}">
                <a16:creationId xmlns:a16="http://schemas.microsoft.com/office/drawing/2014/main" id="{611DDD49-484E-4C49-A628-CB2E28FBC8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28C78-94C3-45D4-B336-59324DF368DA}"/>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88055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533A-C04E-4350-B4F5-E386FC1761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0A9271-7BA1-4E66-8F75-C9F5D4E0AC3B}"/>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4" name="Footer Placeholder 3">
            <a:extLst>
              <a:ext uri="{FF2B5EF4-FFF2-40B4-BE49-F238E27FC236}">
                <a16:creationId xmlns:a16="http://schemas.microsoft.com/office/drawing/2014/main" id="{3536EC27-5B70-4D5F-9A49-3260F51D53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456E2F-09D7-413E-AA30-7CE278D8DB7E}"/>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16134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A0172-2FC5-44F4-A814-51B3D08B0D25}"/>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3" name="Footer Placeholder 2">
            <a:extLst>
              <a:ext uri="{FF2B5EF4-FFF2-40B4-BE49-F238E27FC236}">
                <a16:creationId xmlns:a16="http://schemas.microsoft.com/office/drawing/2014/main" id="{59C71574-6BAB-48A4-A8CB-9448998303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09B01B-2A78-4630-83AA-CAB936CC27B1}"/>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92122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14A7-DEB5-4A66-BD3E-0E72E16B3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EBF3C-9803-42C4-B6DF-8DE9DB531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2F227-3640-469F-9247-ECE7CA739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CAF97E-54BB-4644-8BDF-DD97C8D5BD9B}"/>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6" name="Footer Placeholder 5">
            <a:extLst>
              <a:ext uri="{FF2B5EF4-FFF2-40B4-BE49-F238E27FC236}">
                <a16:creationId xmlns:a16="http://schemas.microsoft.com/office/drawing/2014/main" id="{55F83586-2677-431B-BDB2-FD2B3B812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F48B-47BD-4138-A5D6-4565F50CE89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2129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9731-1AE5-4D3E-B587-64B19437E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9F50DD-9D83-4072-A0B2-E5B070D84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9C13B-5A8A-4B4D-A2E9-04515CE85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FE6D1A-61A4-4D1B-B9B5-41D10A1BFB7C}"/>
              </a:ext>
            </a:extLst>
          </p:cNvPr>
          <p:cNvSpPr>
            <a:spLocks noGrp="1"/>
          </p:cNvSpPr>
          <p:nvPr>
            <p:ph type="dt" sz="half" idx="10"/>
          </p:nvPr>
        </p:nvSpPr>
        <p:spPr/>
        <p:txBody>
          <a:bodyPr/>
          <a:lstStyle/>
          <a:p>
            <a:fld id="{329B78C6-1089-40E6-8660-16B9159619FF}" type="datetimeFigureOut">
              <a:rPr lang="en-US" smtClean="0"/>
              <a:t>6/29/2023</a:t>
            </a:fld>
            <a:endParaRPr lang="en-US"/>
          </a:p>
        </p:txBody>
      </p:sp>
      <p:sp>
        <p:nvSpPr>
          <p:cNvPr id="6" name="Footer Placeholder 5">
            <a:extLst>
              <a:ext uri="{FF2B5EF4-FFF2-40B4-BE49-F238E27FC236}">
                <a16:creationId xmlns:a16="http://schemas.microsoft.com/office/drawing/2014/main" id="{21636E53-A167-4A3D-9A12-5BE61B9C6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ABDD8-6214-43A4-835F-E7FDEF471B5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525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3A5C1-5739-4EFA-949A-F0B3669A0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DE9D6-8692-43C7-916E-7BBE1D6EF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1E629-A56C-4C34-AE9F-16578DC878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B78C6-1089-40E6-8660-16B9159619FF}" type="datetimeFigureOut">
              <a:rPr lang="en-US" smtClean="0"/>
              <a:t>6/29/2023</a:t>
            </a:fld>
            <a:endParaRPr lang="en-US"/>
          </a:p>
        </p:txBody>
      </p:sp>
      <p:sp>
        <p:nvSpPr>
          <p:cNvPr id="5" name="Footer Placeholder 4">
            <a:extLst>
              <a:ext uri="{FF2B5EF4-FFF2-40B4-BE49-F238E27FC236}">
                <a16:creationId xmlns:a16="http://schemas.microsoft.com/office/drawing/2014/main" id="{EE1FB4AF-E0F7-4E6D-8BDB-D57EFD29D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82B6C-3F7C-43F2-8739-561C234EA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69528-07AC-43B4-A9E6-383C1637F765}" type="slidenum">
              <a:rPr lang="en-US" smtClean="0"/>
              <a:t>‹#›</a:t>
            </a:fld>
            <a:endParaRPr lang="en-US"/>
          </a:p>
        </p:txBody>
      </p:sp>
    </p:spTree>
    <p:extLst>
      <p:ext uri="{BB962C8B-B14F-4D97-AF65-F5344CB8AC3E}">
        <p14:creationId xmlns:p14="http://schemas.microsoft.com/office/powerpoint/2010/main" val="382925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1446373" y="1530489"/>
            <a:ext cx="9534330" cy="5355612"/>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5" name="Oval 4">
            <a:extLst>
              <a:ext uri="{FF2B5EF4-FFF2-40B4-BE49-F238E27FC236}">
                <a16:creationId xmlns:a16="http://schemas.microsoft.com/office/drawing/2014/main" id="{BAAFC3A4-F82E-F610-8876-DAB018779E7F}"/>
              </a:ext>
            </a:extLst>
          </p:cNvPr>
          <p:cNvSpPr/>
          <p:nvPr/>
        </p:nvSpPr>
        <p:spPr>
          <a:xfrm>
            <a:off x="10095722" y="415244"/>
            <a:ext cx="1688841" cy="900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Session-3</a:t>
            </a:r>
            <a:endParaRPr lang="en-IN" dirty="0"/>
          </a:p>
        </p:txBody>
      </p:sp>
      <p:sp>
        <p:nvSpPr>
          <p:cNvPr id="7" name="TextBox 6">
            <a:extLst>
              <a:ext uri="{FF2B5EF4-FFF2-40B4-BE49-F238E27FC236}">
                <a16:creationId xmlns:a16="http://schemas.microsoft.com/office/drawing/2014/main" id="{CC356307-59CF-4148-E8E6-61E420D9D32E}"/>
              </a:ext>
            </a:extLst>
          </p:cNvPr>
          <p:cNvSpPr txBox="1"/>
          <p:nvPr/>
        </p:nvSpPr>
        <p:spPr>
          <a:xfrm>
            <a:off x="802433" y="968594"/>
            <a:ext cx="8735106" cy="523220"/>
          </a:xfrm>
          <a:prstGeom prst="rect">
            <a:avLst/>
          </a:prstGeom>
          <a:noFill/>
        </p:spPr>
        <p:txBody>
          <a:bodyPr wrap="square">
            <a:spAutoFit/>
          </a:bodyPr>
          <a:lstStyle/>
          <a:p>
            <a:pPr algn="ctr"/>
            <a:r>
              <a:rPr lang="en-US" sz="2800" b="1" dirty="0"/>
              <a:t>Credit Rating </a:t>
            </a:r>
            <a:endParaRPr lang="en-IN" sz="2800" b="1" dirty="0"/>
          </a:p>
        </p:txBody>
      </p:sp>
      <p:pic>
        <p:nvPicPr>
          <p:cNvPr id="1026" name="Picture 2" descr="BFSI HR Solutions | ZingHR | Cloud HR for Banks &amp; Finance Companies">
            <a:extLst>
              <a:ext uri="{FF2B5EF4-FFF2-40B4-BE49-F238E27FC236}">
                <a16:creationId xmlns:a16="http://schemas.microsoft.com/office/drawing/2014/main" id="{5D0D48B7-C9E6-C530-FDD1-49E83AD97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9976" y="1743820"/>
            <a:ext cx="7585787" cy="471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graphicFrame>
        <p:nvGraphicFramePr>
          <p:cNvPr id="2" name="Diagram 1">
            <a:extLst>
              <a:ext uri="{FF2B5EF4-FFF2-40B4-BE49-F238E27FC236}">
                <a16:creationId xmlns:a16="http://schemas.microsoft.com/office/drawing/2014/main" id="{A83256C5-0953-C361-56E9-5F8F612215B9}"/>
              </a:ext>
            </a:extLst>
          </p:cNvPr>
          <p:cNvGraphicFramePr/>
          <p:nvPr>
            <p:extLst>
              <p:ext uri="{D42A27DB-BD31-4B8C-83A1-F6EECF244321}">
                <p14:modId xmlns:p14="http://schemas.microsoft.com/office/powerpoint/2010/main" val="99053642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540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11FEFF80-3DAD-580D-7CB6-27B3E291FB3E}"/>
              </a:ext>
            </a:extLst>
          </p:cNvPr>
          <p:cNvSpPr/>
          <p:nvPr/>
        </p:nvSpPr>
        <p:spPr>
          <a:xfrm>
            <a:off x="830424" y="886408"/>
            <a:ext cx="10776858" cy="52531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0" i="0" dirty="0">
                <a:solidFill>
                  <a:schemeClr val="bg1"/>
                </a:solidFill>
                <a:effectLst/>
                <a:latin typeface="Söhne"/>
              </a:rPr>
              <a:t>Financial statement analysis is a crucial tool for evaluating the financial performance, stability, and solvency of insurance companies.</a:t>
            </a:r>
          </a:p>
          <a:p>
            <a:r>
              <a:rPr lang="en-US" sz="1600" b="0" i="0" dirty="0">
                <a:solidFill>
                  <a:schemeClr val="bg1"/>
                </a:solidFill>
                <a:effectLst/>
                <a:latin typeface="Söhne"/>
              </a:rPr>
              <a:t>Here are key aspects to consider when conducting financial statement analysis for an insurance company</a:t>
            </a:r>
          </a:p>
          <a:p>
            <a:endParaRPr lang="en-US" sz="1600" dirty="0">
              <a:solidFill>
                <a:schemeClr val="bg1"/>
              </a:solidFill>
              <a:latin typeface="Söhne"/>
            </a:endParaRPr>
          </a:p>
          <a:p>
            <a:pPr marL="342900" indent="-342900">
              <a:buAutoNum type="arabicPeriod"/>
            </a:pPr>
            <a:r>
              <a:rPr lang="en-US" sz="1600" dirty="0">
                <a:solidFill>
                  <a:schemeClr val="bg1"/>
                </a:solidFill>
                <a:latin typeface="Söhne"/>
              </a:rPr>
              <a:t>Revenue &amp; Premium Growth: Overall Revenue and Premium and percentage growth</a:t>
            </a:r>
          </a:p>
          <a:p>
            <a:pPr marL="342900" indent="-342900">
              <a:buAutoNum type="arabicPeriod"/>
            </a:pPr>
            <a:r>
              <a:rPr lang="en-US" sz="1600" dirty="0">
                <a:solidFill>
                  <a:schemeClr val="bg1"/>
                </a:solidFill>
                <a:latin typeface="Söhne"/>
              </a:rPr>
              <a:t>Investment Income: Income earned from various investment</a:t>
            </a:r>
          </a:p>
          <a:p>
            <a:pPr marL="342900" indent="-342900">
              <a:buAutoNum type="arabicPeriod"/>
            </a:pPr>
            <a:r>
              <a:rPr lang="en-US" sz="1600" dirty="0">
                <a:solidFill>
                  <a:schemeClr val="bg1"/>
                </a:solidFill>
                <a:latin typeface="Söhne"/>
              </a:rPr>
              <a:t>Claims ratio to loss reserve: </a:t>
            </a:r>
            <a:r>
              <a:rPr lang="en-US" sz="1600" b="0" i="0" dirty="0">
                <a:solidFill>
                  <a:schemeClr val="bg1"/>
                </a:solidFill>
                <a:effectLst/>
                <a:latin typeface="Söhne"/>
              </a:rPr>
              <a:t>Insurance companies set aside reserves to cover potential claims and policyholder obligations. Analyze the claims ratio, which compares claims paid to premiums earned, to assess the company's underwriting profitability and claims management. Evaluate the adequacy of loss reserves by comparing them to historical claims experience and industry benchmarks.</a:t>
            </a:r>
          </a:p>
          <a:p>
            <a:pPr marL="342900" indent="-342900">
              <a:buAutoNum type="arabicPeriod"/>
            </a:pPr>
            <a:r>
              <a:rPr lang="en-US" sz="1600" dirty="0">
                <a:solidFill>
                  <a:schemeClr val="bg1"/>
                </a:solidFill>
                <a:latin typeface="Söhne"/>
              </a:rPr>
              <a:t>Expense Ratio: </a:t>
            </a:r>
            <a:r>
              <a:rPr lang="en-US" sz="1600" b="0" i="0" dirty="0">
                <a:solidFill>
                  <a:schemeClr val="bg1"/>
                </a:solidFill>
                <a:effectLst/>
                <a:latin typeface="Söhne"/>
              </a:rPr>
              <a:t>The expense ratio measures the operating expenses incurred by the insurance company as a percentage of premiums earned.</a:t>
            </a:r>
            <a:endParaRPr lang="en-US" sz="1600" dirty="0">
              <a:solidFill>
                <a:schemeClr val="bg1"/>
              </a:solidFill>
              <a:latin typeface="Söhne"/>
            </a:endParaRPr>
          </a:p>
          <a:p>
            <a:pPr marL="342900" indent="-342900">
              <a:buAutoNum type="arabicPeriod"/>
            </a:pPr>
            <a:r>
              <a:rPr lang="en-US" sz="1600" dirty="0">
                <a:solidFill>
                  <a:schemeClr val="bg1"/>
                </a:solidFill>
                <a:latin typeface="Söhne"/>
              </a:rPr>
              <a:t>Combined Ratio: </a:t>
            </a:r>
            <a:r>
              <a:rPr lang="en-US" sz="1600" b="0" i="0" dirty="0">
                <a:solidFill>
                  <a:schemeClr val="bg1"/>
                </a:solidFill>
                <a:effectLst/>
                <a:latin typeface="Söhne"/>
              </a:rPr>
              <a:t>The combined ratio is the sum of the claims ratio and the expense ratio. </a:t>
            </a:r>
          </a:p>
          <a:p>
            <a:pPr marL="342900" indent="-342900">
              <a:buAutoNum type="arabicPeriod"/>
            </a:pPr>
            <a:r>
              <a:rPr lang="en-US" sz="1600" dirty="0">
                <a:solidFill>
                  <a:schemeClr val="bg1"/>
                </a:solidFill>
                <a:latin typeface="Söhne"/>
              </a:rPr>
              <a:t>Solvency &amp; Capital Adequacy: </a:t>
            </a:r>
            <a:r>
              <a:rPr lang="en-US" sz="1600" b="0" i="0" dirty="0">
                <a:solidFill>
                  <a:schemeClr val="bg1"/>
                </a:solidFill>
                <a:effectLst/>
                <a:latin typeface="Söhne"/>
              </a:rPr>
              <a:t>Evaluate the insurance company's capital adequacy and solvency position by analyzing its capital structure, risk-based capital ratios, and regulatory requirements. </a:t>
            </a:r>
            <a:endParaRPr lang="en-US" sz="1600" dirty="0">
              <a:solidFill>
                <a:schemeClr val="bg1"/>
              </a:solidFill>
              <a:latin typeface="Söhne"/>
            </a:endParaRPr>
          </a:p>
          <a:p>
            <a:pPr marL="342900" indent="-342900">
              <a:buAutoNum type="arabicPeriod"/>
            </a:pPr>
            <a:r>
              <a:rPr lang="en-US" sz="1600" dirty="0">
                <a:solidFill>
                  <a:schemeClr val="bg1"/>
                </a:solidFill>
                <a:latin typeface="Söhne"/>
              </a:rPr>
              <a:t>Return on Equity: </a:t>
            </a:r>
            <a:r>
              <a:rPr lang="en-US" sz="1600" b="0" i="0" dirty="0">
                <a:solidFill>
                  <a:schemeClr val="bg1"/>
                </a:solidFill>
                <a:effectLst/>
                <a:latin typeface="Söhne"/>
              </a:rPr>
              <a:t>ROE measures the profitability of the insurance company relative to its shareholders' equity. </a:t>
            </a:r>
          </a:p>
          <a:p>
            <a:pPr marL="342900" indent="-342900">
              <a:buAutoNum type="arabicPeriod"/>
            </a:pPr>
            <a:r>
              <a:rPr lang="en-US" sz="1600" dirty="0">
                <a:solidFill>
                  <a:schemeClr val="bg1"/>
                </a:solidFill>
                <a:latin typeface="Söhne"/>
              </a:rPr>
              <a:t>Cash Flow Analysis: </a:t>
            </a:r>
            <a:r>
              <a:rPr lang="en-US" sz="1600" b="0" i="0" dirty="0">
                <a:solidFill>
                  <a:schemeClr val="bg1"/>
                </a:solidFill>
                <a:effectLst/>
                <a:latin typeface="Söhne"/>
              </a:rPr>
              <a:t>Assess the statement of cash flows to evaluate the company's cash generation, cash flows from operations, investing activities, and financing activities. </a:t>
            </a:r>
          </a:p>
          <a:p>
            <a:pPr marL="342900" indent="-342900">
              <a:buAutoNum type="arabicPeriod"/>
            </a:pPr>
            <a:r>
              <a:rPr lang="en-US" sz="1600" dirty="0">
                <a:solidFill>
                  <a:schemeClr val="bg1"/>
                </a:solidFill>
                <a:latin typeface="Söhne"/>
              </a:rPr>
              <a:t>Regulatory Disclosures: </a:t>
            </a:r>
            <a:r>
              <a:rPr lang="en-US" sz="1600" b="0" i="0" dirty="0">
                <a:solidFill>
                  <a:schemeClr val="bg1"/>
                </a:solidFill>
                <a:effectLst/>
                <a:latin typeface="Söhne"/>
              </a:rPr>
              <a:t>Review the company's regulatory filings and disclosures, including annual reports and financial statements, to gain insights into the company's operations, risk management practices, and regulatory compliance.</a:t>
            </a:r>
            <a:endParaRPr lang="en-IN" sz="1600" dirty="0">
              <a:solidFill>
                <a:schemeClr val="bg1"/>
              </a:solidFill>
            </a:endParaRPr>
          </a:p>
        </p:txBody>
      </p:sp>
    </p:spTree>
    <p:extLst>
      <p:ext uri="{BB962C8B-B14F-4D97-AF65-F5344CB8AC3E}">
        <p14:creationId xmlns:p14="http://schemas.microsoft.com/office/powerpoint/2010/main" val="2611614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4A8822FD-D2DA-4791-2C03-5488FF41A66C}"/>
              </a:ext>
            </a:extLst>
          </p:cNvPr>
          <p:cNvSpPr/>
          <p:nvPr/>
        </p:nvSpPr>
        <p:spPr>
          <a:xfrm>
            <a:off x="1017037" y="942392"/>
            <a:ext cx="10431624" cy="5178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0" i="0" dirty="0">
                <a:solidFill>
                  <a:schemeClr val="bg1"/>
                </a:solidFill>
                <a:effectLst/>
                <a:latin typeface="Söhne"/>
              </a:rPr>
              <a:t>Capital adequacy is a critical measure of the financial strength and solvency of an insurance company. </a:t>
            </a:r>
          </a:p>
          <a:p>
            <a:r>
              <a:rPr lang="en-US" sz="1600" b="0" i="0" dirty="0">
                <a:solidFill>
                  <a:schemeClr val="bg1"/>
                </a:solidFill>
                <a:effectLst/>
                <a:latin typeface="Söhne"/>
              </a:rPr>
              <a:t>Here are key aspects to consider when evaluating the capital adequacy of an insurance company:</a:t>
            </a:r>
            <a:endParaRPr lang="en-US" sz="1600" dirty="0">
              <a:solidFill>
                <a:schemeClr val="bg1"/>
              </a:solidFill>
              <a:latin typeface="Söhne"/>
            </a:endParaRPr>
          </a:p>
          <a:p>
            <a:endParaRPr lang="en-US" sz="1600" dirty="0">
              <a:solidFill>
                <a:schemeClr val="bg1"/>
              </a:solidFill>
              <a:latin typeface="Söhne"/>
            </a:endParaRPr>
          </a:p>
          <a:p>
            <a:pPr marL="342900" indent="-342900">
              <a:buAutoNum type="arabicPeriod"/>
            </a:pPr>
            <a:r>
              <a:rPr lang="en-US" sz="1600" dirty="0">
                <a:solidFill>
                  <a:schemeClr val="bg1"/>
                </a:solidFill>
                <a:latin typeface="Söhne"/>
              </a:rPr>
              <a:t>Risk Based Capital: </a:t>
            </a:r>
            <a:r>
              <a:rPr lang="en-US" sz="1600" b="0" i="0" dirty="0">
                <a:solidFill>
                  <a:schemeClr val="bg1"/>
                </a:solidFill>
                <a:effectLst/>
                <a:latin typeface="Söhne"/>
              </a:rPr>
              <a:t>Regulatory authorities establish risk-based capital frameworks that define the minimum capital requirements based on the company's risk profile and business activities. Insurance companies must maintain capital levels above these regulatory thresholds.</a:t>
            </a:r>
          </a:p>
          <a:p>
            <a:pPr marL="342900" indent="-342900">
              <a:buAutoNum type="arabicPeriod"/>
            </a:pPr>
            <a:r>
              <a:rPr lang="en-US" sz="1600" dirty="0">
                <a:solidFill>
                  <a:schemeClr val="bg1"/>
                </a:solidFill>
                <a:latin typeface="Söhne"/>
              </a:rPr>
              <a:t>Solvency margin: </a:t>
            </a:r>
            <a:r>
              <a:rPr lang="en-US" sz="1600" b="0" i="0" dirty="0">
                <a:solidFill>
                  <a:schemeClr val="bg1"/>
                </a:solidFill>
                <a:effectLst/>
                <a:latin typeface="Söhne"/>
              </a:rPr>
              <a:t>The solvency margin is the excess of an insurance company's available assets over its liabilities</a:t>
            </a:r>
          </a:p>
          <a:p>
            <a:pPr marL="342900" indent="-342900">
              <a:buAutoNum type="arabicPeriod"/>
            </a:pPr>
            <a:r>
              <a:rPr lang="en-US" sz="1600" dirty="0">
                <a:solidFill>
                  <a:schemeClr val="bg1"/>
                </a:solidFill>
                <a:latin typeface="Söhne"/>
              </a:rPr>
              <a:t>Capital Structure: </a:t>
            </a:r>
            <a:r>
              <a:rPr lang="en-US" sz="1600" b="0" i="0" dirty="0">
                <a:solidFill>
                  <a:schemeClr val="bg1"/>
                </a:solidFill>
                <a:effectLst/>
                <a:latin typeface="Söhne"/>
              </a:rPr>
              <a:t>Analyze the insurance company's capital structure, including the mix of equity, retained earnings, and debt.</a:t>
            </a:r>
          </a:p>
          <a:p>
            <a:pPr algn="l">
              <a:buFont typeface="+mj-lt"/>
              <a:buAutoNum type="arabicPeriod"/>
            </a:pPr>
            <a:r>
              <a:rPr lang="en-US" sz="1600" dirty="0">
                <a:solidFill>
                  <a:schemeClr val="bg1"/>
                </a:solidFill>
                <a:latin typeface="Söhne"/>
              </a:rPr>
              <a:t>   Risk Assessment &amp; Risk based capital allocation: </a:t>
            </a:r>
            <a:r>
              <a:rPr lang="en-US" sz="1600" b="0" i="0" dirty="0">
                <a:solidFill>
                  <a:schemeClr val="bg1"/>
                </a:solidFill>
                <a:effectLst/>
                <a:latin typeface="Söhne"/>
              </a:rPr>
              <a:t>Insurance companies face various risks, including underwriting risk, investment risk, credit risk, and operational risk. Evaluate the company's risk assessment and management practices. Analyze the allocation of capital based on the risk profile of different lines of business, products, and investments.</a:t>
            </a:r>
          </a:p>
          <a:p>
            <a:pPr algn="l">
              <a:buFont typeface="+mj-lt"/>
              <a:buAutoNum type="arabicPeriod"/>
            </a:pPr>
            <a:r>
              <a:rPr lang="en-US" sz="1600" dirty="0">
                <a:solidFill>
                  <a:schemeClr val="bg1"/>
                </a:solidFill>
                <a:latin typeface="Söhne"/>
              </a:rPr>
              <a:t>   Stress Test: </a:t>
            </a:r>
            <a:r>
              <a:rPr lang="en-US" sz="1600" b="0" i="0" dirty="0">
                <a:solidFill>
                  <a:schemeClr val="bg1"/>
                </a:solidFill>
                <a:effectLst/>
                <a:latin typeface="Söhne"/>
              </a:rPr>
              <a:t>Insurance companies conduct stress tests to assess the impact of adverse scenarios on their capital position. </a:t>
            </a:r>
          </a:p>
          <a:p>
            <a:pPr algn="l">
              <a:buFont typeface="+mj-lt"/>
              <a:buAutoNum type="arabicPeriod"/>
            </a:pPr>
            <a:r>
              <a:rPr lang="en-US" sz="1600" dirty="0">
                <a:solidFill>
                  <a:schemeClr val="bg1"/>
                </a:solidFill>
                <a:latin typeface="Söhne"/>
              </a:rPr>
              <a:t>   Reinsurance: </a:t>
            </a:r>
            <a:r>
              <a:rPr lang="en-US" sz="1600" b="0" i="0" dirty="0">
                <a:solidFill>
                  <a:schemeClr val="bg1"/>
                </a:solidFill>
                <a:effectLst/>
                <a:latin typeface="Söhne"/>
              </a:rPr>
              <a:t>Assess the company's reinsurance arrangements, including the quality and reliability of reinsurers, to understand how reinsurance coverage contributes to the company's capital adequacy.</a:t>
            </a:r>
          </a:p>
          <a:p>
            <a:pPr algn="l">
              <a:buFont typeface="+mj-lt"/>
              <a:buAutoNum type="arabicPeriod"/>
            </a:pPr>
            <a:r>
              <a:rPr lang="en-US" sz="1600" dirty="0">
                <a:solidFill>
                  <a:schemeClr val="bg1"/>
                </a:solidFill>
                <a:latin typeface="Söhne"/>
              </a:rPr>
              <a:t>  Regulatory Compliance: </a:t>
            </a:r>
            <a:r>
              <a:rPr lang="en-US" sz="1600" b="0" i="0" dirty="0">
                <a:solidFill>
                  <a:schemeClr val="bg1"/>
                </a:solidFill>
                <a:effectLst/>
                <a:latin typeface="Söhne"/>
              </a:rPr>
              <a:t>Insurance companies must comply with regulatory requirements related to capital adequacy.</a:t>
            </a:r>
          </a:p>
          <a:p>
            <a:br>
              <a:rPr lang="en-US" dirty="0"/>
            </a:br>
            <a:endParaRPr lang="en-IN" dirty="0">
              <a:solidFill>
                <a:schemeClr val="bg1"/>
              </a:solidFill>
            </a:endParaRPr>
          </a:p>
        </p:txBody>
      </p:sp>
    </p:spTree>
    <p:extLst>
      <p:ext uri="{BB962C8B-B14F-4D97-AF65-F5344CB8AC3E}">
        <p14:creationId xmlns:p14="http://schemas.microsoft.com/office/powerpoint/2010/main" val="364343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8F0C0AD2-04BA-7F49-61F8-952F2EAF607C}"/>
              </a:ext>
            </a:extLst>
          </p:cNvPr>
          <p:cNvSpPr/>
          <p:nvPr/>
        </p:nvSpPr>
        <p:spPr>
          <a:xfrm>
            <a:off x="970384" y="905069"/>
            <a:ext cx="10627567" cy="52811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0" i="0" dirty="0">
                <a:solidFill>
                  <a:schemeClr val="bg1"/>
                </a:solidFill>
                <a:effectLst/>
                <a:latin typeface="Söhne"/>
              </a:rPr>
              <a:t>Investment portfolio analysis is a critical process for insurance companies to evaluate the performance, risk, and composition of their investment portfolios. </a:t>
            </a:r>
          </a:p>
          <a:p>
            <a:pPr algn="l"/>
            <a:r>
              <a:rPr lang="en-US" b="0" i="0" dirty="0">
                <a:solidFill>
                  <a:schemeClr val="bg1"/>
                </a:solidFill>
                <a:effectLst/>
                <a:latin typeface="Söhne"/>
              </a:rPr>
              <a:t>Here are key aspects to consider when conducting investment portfolio analysis for an insurance company:</a:t>
            </a:r>
          </a:p>
          <a:p>
            <a:pPr algn="l"/>
            <a:endParaRPr lang="en-US" dirty="0">
              <a:solidFill>
                <a:schemeClr val="bg1"/>
              </a:solidFill>
              <a:latin typeface="Söhne"/>
            </a:endParaRPr>
          </a:p>
          <a:p>
            <a:pPr marL="342900" indent="-342900" algn="l">
              <a:buAutoNum type="arabicPeriod"/>
            </a:pPr>
            <a:r>
              <a:rPr lang="en-US" b="0" i="0" dirty="0">
                <a:solidFill>
                  <a:schemeClr val="bg1"/>
                </a:solidFill>
                <a:effectLst/>
                <a:latin typeface="Söhne"/>
              </a:rPr>
              <a:t>Asset Allocation</a:t>
            </a:r>
          </a:p>
          <a:p>
            <a:pPr marL="342900" indent="-342900" algn="l">
              <a:buAutoNum type="arabicPeriod"/>
            </a:pPr>
            <a:r>
              <a:rPr lang="en-US" dirty="0">
                <a:solidFill>
                  <a:schemeClr val="bg1"/>
                </a:solidFill>
                <a:latin typeface="Söhne"/>
              </a:rPr>
              <a:t>Diversification</a:t>
            </a:r>
          </a:p>
          <a:p>
            <a:pPr marL="342900" indent="-342900" algn="l">
              <a:buAutoNum type="arabicPeriod"/>
            </a:pPr>
            <a:r>
              <a:rPr lang="en-US" b="0" i="0" dirty="0">
                <a:solidFill>
                  <a:schemeClr val="bg1"/>
                </a:solidFill>
                <a:effectLst/>
                <a:latin typeface="Söhne"/>
              </a:rPr>
              <a:t>Investment performance</a:t>
            </a:r>
          </a:p>
          <a:p>
            <a:pPr marL="342900" indent="-342900" algn="l">
              <a:buAutoNum type="arabicPeriod"/>
            </a:pPr>
            <a:r>
              <a:rPr lang="en-US" dirty="0">
                <a:solidFill>
                  <a:schemeClr val="bg1"/>
                </a:solidFill>
                <a:latin typeface="Söhne"/>
              </a:rPr>
              <a:t>Risk Assessment</a:t>
            </a:r>
          </a:p>
          <a:p>
            <a:pPr marL="342900" indent="-342900" algn="l">
              <a:buAutoNum type="arabicPeriod"/>
            </a:pPr>
            <a:r>
              <a:rPr lang="en-US" b="0" i="0" dirty="0">
                <a:solidFill>
                  <a:schemeClr val="bg1"/>
                </a:solidFill>
                <a:effectLst/>
                <a:latin typeface="Söhne"/>
              </a:rPr>
              <a:t>Investment Selection &amp; Due Diligence</a:t>
            </a:r>
          </a:p>
          <a:p>
            <a:pPr marL="342900" indent="-342900" algn="l">
              <a:buAutoNum type="arabicPeriod"/>
            </a:pPr>
            <a:r>
              <a:rPr lang="en-US" dirty="0">
                <a:solidFill>
                  <a:schemeClr val="bg1"/>
                </a:solidFill>
                <a:latin typeface="Söhne"/>
              </a:rPr>
              <a:t>Portfolio turnover</a:t>
            </a:r>
          </a:p>
          <a:p>
            <a:pPr marL="342900" indent="-342900" algn="l">
              <a:buAutoNum type="arabicPeriod"/>
            </a:pPr>
            <a:r>
              <a:rPr lang="en-US" b="0" i="0" dirty="0">
                <a:solidFill>
                  <a:schemeClr val="bg1"/>
                </a:solidFill>
                <a:effectLst/>
                <a:latin typeface="Söhne"/>
              </a:rPr>
              <a:t>Investment guidelines &amp; constraints</a:t>
            </a:r>
          </a:p>
          <a:p>
            <a:pPr marL="342900" indent="-342900" algn="l">
              <a:buAutoNum type="arabicPeriod"/>
            </a:pPr>
            <a:r>
              <a:rPr lang="en-US" dirty="0">
                <a:solidFill>
                  <a:schemeClr val="bg1"/>
                </a:solidFill>
                <a:latin typeface="Söhne"/>
              </a:rPr>
              <a:t>ESG factors</a:t>
            </a:r>
          </a:p>
          <a:p>
            <a:pPr marL="342900" indent="-342900" algn="l">
              <a:buAutoNum type="arabicPeriod"/>
            </a:pPr>
            <a:r>
              <a:rPr lang="en-US" b="0" i="0" dirty="0">
                <a:solidFill>
                  <a:schemeClr val="bg1"/>
                </a:solidFill>
                <a:effectLst/>
                <a:latin typeface="Söhne"/>
              </a:rPr>
              <a:t>Reporting &amp; Communication</a:t>
            </a:r>
          </a:p>
          <a:p>
            <a:pPr marL="342900" indent="-342900" algn="l">
              <a:buAutoNum type="arabicPeriod"/>
            </a:pPr>
            <a:endParaRPr lang="en-US" b="0" i="0" dirty="0">
              <a:solidFill>
                <a:srgbClr val="374151"/>
              </a:solidFill>
              <a:effectLst/>
              <a:latin typeface="Söhne"/>
            </a:endParaRPr>
          </a:p>
          <a:p>
            <a:pPr algn="l"/>
            <a:endParaRPr lang="en-US" b="0" i="0" dirty="0">
              <a:solidFill>
                <a:srgbClr val="374151"/>
              </a:solidFill>
              <a:effectLst/>
              <a:latin typeface="Söhne"/>
            </a:endParaRPr>
          </a:p>
          <a:p>
            <a:br>
              <a:rPr lang="en-US" b="0" i="0" dirty="0">
                <a:solidFill>
                  <a:srgbClr val="374151"/>
                </a:solidFill>
                <a:effectLst/>
                <a:latin typeface="Söhne"/>
              </a:rPr>
            </a:br>
            <a:endParaRPr lang="en-IN" dirty="0"/>
          </a:p>
        </p:txBody>
      </p:sp>
    </p:spTree>
    <p:extLst>
      <p:ext uri="{BB962C8B-B14F-4D97-AF65-F5344CB8AC3E}">
        <p14:creationId xmlns:p14="http://schemas.microsoft.com/office/powerpoint/2010/main" val="1913872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24B895C7-CAC5-FDD0-43C1-19F4EA026119}"/>
              </a:ext>
            </a:extLst>
          </p:cNvPr>
          <p:cNvSpPr/>
          <p:nvPr/>
        </p:nvSpPr>
        <p:spPr>
          <a:xfrm>
            <a:off x="1101012" y="1026367"/>
            <a:ext cx="10328988" cy="51878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0" i="0" dirty="0">
                <a:solidFill>
                  <a:schemeClr val="bg1"/>
                </a:solidFill>
                <a:effectLst/>
                <a:latin typeface="Söhne"/>
              </a:rPr>
              <a:t>Risk management is a fundamental process for insurance companies to identify, assess, mitigate, and monitor risks that could impact their financial stability, profitability, and ability to meet policyholder obligations</a:t>
            </a:r>
          </a:p>
          <a:p>
            <a:endParaRPr lang="en-US" sz="1600" dirty="0">
              <a:solidFill>
                <a:schemeClr val="bg1"/>
              </a:solidFill>
              <a:latin typeface="Söhne"/>
            </a:endParaRPr>
          </a:p>
          <a:p>
            <a:r>
              <a:rPr lang="en-US" sz="1600" b="0" i="0" dirty="0">
                <a:solidFill>
                  <a:schemeClr val="bg1"/>
                </a:solidFill>
                <a:effectLst/>
                <a:latin typeface="Söhne"/>
              </a:rPr>
              <a:t>Here are key components and practices of risk management for insurance companies:</a:t>
            </a:r>
          </a:p>
          <a:p>
            <a:pPr marL="342900" indent="-342900">
              <a:buAutoNum type="arabicPeriod"/>
            </a:pPr>
            <a:r>
              <a:rPr lang="en-US" sz="1600" dirty="0">
                <a:solidFill>
                  <a:schemeClr val="bg1"/>
                </a:solidFill>
                <a:latin typeface="Söhne"/>
              </a:rPr>
              <a:t>Risk Identification</a:t>
            </a:r>
          </a:p>
          <a:p>
            <a:pPr marL="342900" indent="-342900">
              <a:buAutoNum type="arabicPeriod"/>
            </a:pPr>
            <a:r>
              <a:rPr lang="en-US" sz="1600" dirty="0">
                <a:solidFill>
                  <a:schemeClr val="bg1"/>
                </a:solidFill>
                <a:latin typeface="Söhne"/>
              </a:rPr>
              <a:t>Risk Assessment &amp; measurement</a:t>
            </a:r>
          </a:p>
          <a:p>
            <a:pPr marL="342900" indent="-342900">
              <a:buAutoNum type="arabicPeriod"/>
            </a:pPr>
            <a:r>
              <a:rPr lang="en-US" sz="1600" dirty="0">
                <a:solidFill>
                  <a:schemeClr val="bg1"/>
                </a:solidFill>
                <a:latin typeface="Söhne"/>
              </a:rPr>
              <a:t>Risk Mitigation &amp; Control</a:t>
            </a:r>
          </a:p>
          <a:p>
            <a:pPr marL="342900" indent="-342900">
              <a:buAutoNum type="arabicPeriod"/>
            </a:pPr>
            <a:r>
              <a:rPr lang="en-US" sz="1600" dirty="0">
                <a:solidFill>
                  <a:schemeClr val="bg1"/>
                </a:solidFill>
                <a:latin typeface="Söhne"/>
              </a:rPr>
              <a:t>Underwriting &amp; Pricing discipline</a:t>
            </a:r>
          </a:p>
          <a:p>
            <a:pPr marL="342900" indent="-342900">
              <a:buAutoNum type="arabicPeriod"/>
            </a:pPr>
            <a:r>
              <a:rPr lang="en-US" sz="1600" dirty="0">
                <a:solidFill>
                  <a:schemeClr val="bg1"/>
                </a:solidFill>
                <a:latin typeface="Söhne"/>
              </a:rPr>
              <a:t>Investment Risk Management</a:t>
            </a:r>
          </a:p>
          <a:p>
            <a:pPr marL="342900" indent="-342900">
              <a:buAutoNum type="arabicPeriod"/>
            </a:pPr>
            <a:r>
              <a:rPr lang="en-US" sz="1600" dirty="0">
                <a:solidFill>
                  <a:schemeClr val="bg1"/>
                </a:solidFill>
                <a:latin typeface="Söhne"/>
              </a:rPr>
              <a:t>Reinsurance and Risk transfer</a:t>
            </a:r>
          </a:p>
          <a:p>
            <a:pPr marL="342900" indent="-342900">
              <a:buAutoNum type="arabicPeriod"/>
            </a:pPr>
            <a:r>
              <a:rPr lang="en-US" sz="1600" dirty="0">
                <a:solidFill>
                  <a:schemeClr val="bg1"/>
                </a:solidFill>
                <a:latin typeface="Söhne"/>
              </a:rPr>
              <a:t>Operational Risk Management</a:t>
            </a:r>
          </a:p>
          <a:p>
            <a:pPr marL="342900" indent="-342900">
              <a:buAutoNum type="arabicPeriod"/>
            </a:pPr>
            <a:r>
              <a:rPr lang="en-US" sz="1600" dirty="0">
                <a:solidFill>
                  <a:schemeClr val="bg1"/>
                </a:solidFill>
                <a:latin typeface="Söhne"/>
              </a:rPr>
              <a:t>Risk Monitoring &amp; Reporting</a:t>
            </a:r>
          </a:p>
          <a:p>
            <a:pPr marL="342900" indent="-342900">
              <a:buAutoNum type="arabicPeriod"/>
            </a:pPr>
            <a:r>
              <a:rPr lang="en-US" sz="1600" dirty="0">
                <a:solidFill>
                  <a:schemeClr val="bg1"/>
                </a:solidFill>
                <a:latin typeface="Söhne"/>
              </a:rPr>
              <a:t>Regulatory Compliance</a:t>
            </a:r>
          </a:p>
          <a:p>
            <a:pPr marL="342900" indent="-342900">
              <a:buAutoNum type="arabicPeriod"/>
            </a:pPr>
            <a:r>
              <a:rPr lang="en-US" sz="1600" dirty="0">
                <a:solidFill>
                  <a:schemeClr val="bg1"/>
                </a:solidFill>
                <a:latin typeface="Söhne"/>
              </a:rPr>
              <a:t>Risk Culture &amp; Governance</a:t>
            </a:r>
          </a:p>
          <a:p>
            <a:pPr marL="342900" indent="-342900">
              <a:buAutoNum type="arabicPeriod"/>
            </a:pPr>
            <a:endParaRPr lang="en-US" sz="1600" dirty="0">
              <a:solidFill>
                <a:schemeClr val="bg1"/>
              </a:solidFill>
              <a:latin typeface="Söhne"/>
            </a:endParaRPr>
          </a:p>
          <a:p>
            <a:pPr marL="342900" indent="-342900">
              <a:buAutoNum type="arabicPeriod"/>
            </a:pPr>
            <a:endParaRPr lang="en-US" sz="1600" dirty="0">
              <a:solidFill>
                <a:schemeClr val="bg1"/>
              </a:solidFill>
              <a:latin typeface="Söhne"/>
            </a:endParaRPr>
          </a:p>
          <a:p>
            <a:pPr marL="342900" indent="-342900">
              <a:buAutoNum type="arabicPeriod"/>
            </a:pPr>
            <a:endParaRPr lang="en-IN" sz="1600" dirty="0">
              <a:solidFill>
                <a:schemeClr val="bg1"/>
              </a:solidFill>
            </a:endParaRPr>
          </a:p>
        </p:txBody>
      </p:sp>
    </p:spTree>
    <p:extLst>
      <p:ext uri="{BB962C8B-B14F-4D97-AF65-F5344CB8AC3E}">
        <p14:creationId xmlns:p14="http://schemas.microsoft.com/office/powerpoint/2010/main" val="102599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F14F508C-584E-8BE2-631F-2972FFC0D22A}"/>
              </a:ext>
            </a:extLst>
          </p:cNvPr>
          <p:cNvSpPr/>
          <p:nvPr/>
        </p:nvSpPr>
        <p:spPr>
          <a:xfrm>
            <a:off x="849086" y="802433"/>
            <a:ext cx="10786187" cy="5215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0" i="0" dirty="0">
                <a:solidFill>
                  <a:schemeClr val="bg1"/>
                </a:solidFill>
                <a:effectLst/>
                <a:latin typeface="Söhne"/>
              </a:rPr>
              <a:t>Regulatory compliance is a critical aspect of operating an insurance company. </a:t>
            </a:r>
          </a:p>
          <a:p>
            <a:r>
              <a:rPr lang="en-US" b="0" i="0" dirty="0">
                <a:solidFill>
                  <a:schemeClr val="bg1"/>
                </a:solidFill>
                <a:effectLst/>
                <a:latin typeface="Söhne"/>
              </a:rPr>
              <a:t>Here are key areas of regulatory compliance for insurance companies:</a:t>
            </a:r>
            <a:endParaRPr lang="en-US" dirty="0">
              <a:solidFill>
                <a:schemeClr val="bg1"/>
              </a:solidFill>
              <a:latin typeface="Söhne"/>
            </a:endParaRPr>
          </a:p>
          <a:p>
            <a:endParaRPr lang="en-US" dirty="0">
              <a:solidFill>
                <a:schemeClr val="bg1"/>
              </a:solidFill>
              <a:latin typeface="Söhne"/>
            </a:endParaRPr>
          </a:p>
          <a:p>
            <a:pPr marL="342900" indent="-342900">
              <a:buAutoNum type="arabicPeriod"/>
            </a:pPr>
            <a:r>
              <a:rPr lang="en-US" dirty="0">
                <a:solidFill>
                  <a:schemeClr val="bg1"/>
                </a:solidFill>
                <a:latin typeface="Söhne"/>
              </a:rPr>
              <a:t>Licensing &amp; Registration</a:t>
            </a:r>
          </a:p>
          <a:p>
            <a:pPr marL="342900" indent="-342900">
              <a:buAutoNum type="arabicPeriod"/>
            </a:pPr>
            <a:r>
              <a:rPr lang="en-US" dirty="0">
                <a:solidFill>
                  <a:schemeClr val="bg1"/>
                </a:solidFill>
                <a:latin typeface="Söhne"/>
              </a:rPr>
              <a:t>Capital Adequacy</a:t>
            </a:r>
          </a:p>
          <a:p>
            <a:pPr marL="342900" indent="-342900">
              <a:buAutoNum type="arabicPeriod"/>
            </a:pPr>
            <a:r>
              <a:rPr lang="en-US" dirty="0">
                <a:solidFill>
                  <a:schemeClr val="bg1"/>
                </a:solidFill>
                <a:latin typeface="Söhne"/>
              </a:rPr>
              <a:t>Solvency &amp; Reserves</a:t>
            </a:r>
          </a:p>
          <a:p>
            <a:pPr marL="342900" indent="-342900">
              <a:buAutoNum type="arabicPeriod"/>
            </a:pPr>
            <a:r>
              <a:rPr lang="en-US" dirty="0">
                <a:solidFill>
                  <a:schemeClr val="bg1"/>
                </a:solidFill>
                <a:latin typeface="Söhne"/>
              </a:rPr>
              <a:t>Underwriting &amp; Pricing</a:t>
            </a:r>
          </a:p>
          <a:p>
            <a:pPr marL="342900" indent="-342900">
              <a:buAutoNum type="arabicPeriod"/>
            </a:pPr>
            <a:r>
              <a:rPr lang="en-US" dirty="0">
                <a:solidFill>
                  <a:schemeClr val="bg1"/>
                </a:solidFill>
                <a:latin typeface="Söhne"/>
              </a:rPr>
              <a:t>Market Conduct &amp; Consumer Protection</a:t>
            </a:r>
          </a:p>
          <a:p>
            <a:pPr marL="342900" indent="-342900">
              <a:buAutoNum type="arabicPeriod"/>
            </a:pPr>
            <a:r>
              <a:rPr lang="en-US" dirty="0">
                <a:solidFill>
                  <a:schemeClr val="bg1"/>
                </a:solidFill>
                <a:latin typeface="Söhne"/>
              </a:rPr>
              <a:t>Investment Regulation</a:t>
            </a:r>
          </a:p>
          <a:p>
            <a:pPr marL="342900" indent="-342900">
              <a:buAutoNum type="arabicPeriod"/>
            </a:pPr>
            <a:r>
              <a:rPr lang="en-US" dirty="0">
                <a:solidFill>
                  <a:schemeClr val="bg1"/>
                </a:solidFill>
                <a:latin typeface="Söhne"/>
              </a:rPr>
              <a:t>Anti Money Laundering</a:t>
            </a:r>
          </a:p>
          <a:p>
            <a:pPr marL="342900" indent="-342900">
              <a:buAutoNum type="arabicPeriod"/>
            </a:pPr>
            <a:r>
              <a:rPr lang="en-US" dirty="0">
                <a:solidFill>
                  <a:schemeClr val="bg1"/>
                </a:solidFill>
                <a:latin typeface="Söhne"/>
              </a:rPr>
              <a:t>Data Privacy and security</a:t>
            </a:r>
          </a:p>
          <a:p>
            <a:pPr marL="342900" indent="-342900">
              <a:buAutoNum type="arabicPeriod"/>
            </a:pPr>
            <a:r>
              <a:rPr lang="en-US" dirty="0">
                <a:solidFill>
                  <a:schemeClr val="bg1"/>
                </a:solidFill>
                <a:latin typeface="Söhne"/>
              </a:rPr>
              <a:t>Financial reporting &amp; disclosures</a:t>
            </a:r>
          </a:p>
          <a:p>
            <a:pPr marL="342900" indent="-342900">
              <a:buAutoNum type="arabicPeriod"/>
            </a:pPr>
            <a:r>
              <a:rPr lang="en-US" dirty="0">
                <a:solidFill>
                  <a:schemeClr val="bg1"/>
                </a:solidFill>
                <a:latin typeface="Söhne"/>
              </a:rPr>
              <a:t>Regulatory reporting and compliance monitoring</a:t>
            </a:r>
            <a:endParaRPr lang="en-IN" dirty="0">
              <a:solidFill>
                <a:schemeClr val="bg1"/>
              </a:solidFill>
            </a:endParaRPr>
          </a:p>
        </p:txBody>
      </p:sp>
    </p:spTree>
    <p:extLst>
      <p:ext uri="{BB962C8B-B14F-4D97-AF65-F5344CB8AC3E}">
        <p14:creationId xmlns:p14="http://schemas.microsoft.com/office/powerpoint/2010/main" val="21135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3074" name="Picture 2" descr="September 2017 – OneMint">
            <a:extLst>
              <a:ext uri="{FF2B5EF4-FFF2-40B4-BE49-F238E27FC236}">
                <a16:creationId xmlns:a16="http://schemas.microsoft.com/office/drawing/2014/main" id="{94BD7146-278F-EF1C-2685-FAD69AF86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171" y="1278294"/>
            <a:ext cx="9199221" cy="47500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6FF33C9-C8D1-B441-5791-A32325877144}"/>
              </a:ext>
            </a:extLst>
          </p:cNvPr>
          <p:cNvSpPr/>
          <p:nvPr/>
        </p:nvSpPr>
        <p:spPr>
          <a:xfrm>
            <a:off x="2239347" y="270588"/>
            <a:ext cx="6746033" cy="4066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Peer to Peer Comparison of Insurance Companies</a:t>
            </a:r>
            <a:endParaRPr lang="en-IN" dirty="0"/>
          </a:p>
        </p:txBody>
      </p:sp>
    </p:spTree>
    <p:extLst>
      <p:ext uri="{BB962C8B-B14F-4D97-AF65-F5344CB8AC3E}">
        <p14:creationId xmlns:p14="http://schemas.microsoft.com/office/powerpoint/2010/main" val="3540569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4098" name="Picture 2" descr="Macro-Economic Forces">
            <a:extLst>
              <a:ext uri="{FF2B5EF4-FFF2-40B4-BE49-F238E27FC236}">
                <a16:creationId xmlns:a16="http://schemas.microsoft.com/office/drawing/2014/main" id="{428A99E7-E489-0CD3-B3C8-460013AED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886" y="862167"/>
            <a:ext cx="6915768" cy="5193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80A73DC-F837-CDA6-DA3F-14FCD1C4CCDC}"/>
              </a:ext>
            </a:extLst>
          </p:cNvPr>
          <p:cNvSpPr/>
          <p:nvPr/>
        </p:nvSpPr>
        <p:spPr>
          <a:xfrm>
            <a:off x="2575249" y="223935"/>
            <a:ext cx="6643396" cy="4533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Macro Economic factors affecting rating</a:t>
            </a:r>
            <a:endParaRPr lang="en-IN" dirty="0"/>
          </a:p>
        </p:txBody>
      </p:sp>
    </p:spTree>
    <p:extLst>
      <p:ext uri="{BB962C8B-B14F-4D97-AF65-F5344CB8AC3E}">
        <p14:creationId xmlns:p14="http://schemas.microsoft.com/office/powerpoint/2010/main" val="613520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5122" name="Picture 2" descr="Factors of Banking Environment">
            <a:extLst>
              <a:ext uri="{FF2B5EF4-FFF2-40B4-BE49-F238E27FC236}">
                <a16:creationId xmlns:a16="http://schemas.microsoft.com/office/drawing/2014/main" id="{DD63A254-28CB-44EA-3379-1AB333F0A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63" y="677247"/>
            <a:ext cx="7340020" cy="552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704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6146" name="Picture 2" descr="BASEL NORMS - Explained in Simple Language - BankExamsToday">
            <a:extLst>
              <a:ext uri="{FF2B5EF4-FFF2-40B4-BE49-F238E27FC236}">
                <a16:creationId xmlns:a16="http://schemas.microsoft.com/office/drawing/2014/main" id="{09DCB1E6-AD18-1EFA-D80A-9C902AF69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857" y="1301384"/>
            <a:ext cx="8837708" cy="421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47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11" name="TextBox 10">
            <a:extLst>
              <a:ext uri="{FF2B5EF4-FFF2-40B4-BE49-F238E27FC236}">
                <a16:creationId xmlns:a16="http://schemas.microsoft.com/office/drawing/2014/main" id="{C0A318DC-0FF9-F62E-3789-6091B2EAD2BC}"/>
              </a:ext>
            </a:extLst>
          </p:cNvPr>
          <p:cNvSpPr txBox="1"/>
          <p:nvPr/>
        </p:nvSpPr>
        <p:spPr>
          <a:xfrm>
            <a:off x="1051358" y="1035699"/>
            <a:ext cx="5704005" cy="3877985"/>
          </a:xfrm>
          <a:prstGeom prst="rect">
            <a:avLst/>
          </a:prstGeom>
          <a:noFill/>
        </p:spPr>
        <p:txBody>
          <a:bodyPr wrap="square">
            <a:spAutoFit/>
          </a:bodyPr>
          <a:lstStyle/>
          <a:p>
            <a:endParaRPr lang="en-US" sz="2000" dirty="0">
              <a:latin typeface="Times New Roman" panose="02020603050405020304" pitchFamily="18" charset="0"/>
              <a:cs typeface="Times New Roman" panose="02020603050405020304" pitchFamily="18" charset="0"/>
            </a:endParaRPr>
          </a:p>
          <a:p>
            <a:r>
              <a:rPr lang="en-US" sz="2800" b="1" dirty="0">
                <a:latin typeface="Arial" panose="020B0604020202020204" pitchFamily="34" charset="0"/>
                <a:cs typeface="Arial" panose="020B0604020202020204" pitchFamily="34" charset="0"/>
              </a:rPr>
              <a:t>Table of Contents</a:t>
            </a:r>
          </a:p>
          <a:p>
            <a:endParaRPr lang="en-US" dirty="0">
              <a:latin typeface="Arial" panose="020B0604020202020204" pitchFamily="34" charset="0"/>
              <a:cs typeface="Arial" panose="020B0604020202020204" pitchFamily="34" charset="0"/>
            </a:endParaRPr>
          </a:p>
          <a:p>
            <a:pPr marL="228600" indent="-228600">
              <a:buAutoNum type="arabicPeriod"/>
            </a:pPr>
            <a:r>
              <a:rPr lang="en-US" b="1" dirty="0">
                <a:latin typeface="Arial" panose="020B0604020202020204" pitchFamily="34" charset="0"/>
                <a:cs typeface="Arial" panose="020B0604020202020204" pitchFamily="34" charset="0"/>
              </a:rPr>
              <a:t>Standard Risk rating for any Business</a:t>
            </a:r>
          </a:p>
          <a:p>
            <a:pPr marL="228600" indent="-228600">
              <a:buAutoNum type="arabicPeriod"/>
            </a:pPr>
            <a:r>
              <a:rPr lang="en-US" b="1" dirty="0">
                <a:latin typeface="Arial" panose="020B0604020202020204" pitchFamily="34" charset="0"/>
                <a:cs typeface="Arial" panose="020B0604020202020204" pitchFamily="34" charset="0"/>
              </a:rPr>
              <a:t>Key Factors Affecting Rating of Banks</a:t>
            </a:r>
          </a:p>
          <a:p>
            <a:pPr marL="228600" indent="-228600">
              <a:buFontTx/>
              <a:buAutoNum type="arabicPeriod"/>
            </a:pPr>
            <a:r>
              <a:rPr lang="en-US" b="1" dirty="0">
                <a:latin typeface="Arial" panose="020B0604020202020204" pitchFamily="34" charset="0"/>
                <a:cs typeface="Arial" panose="020B0604020202020204" pitchFamily="34" charset="0"/>
              </a:rPr>
              <a:t>Key Factors Affecting Rating of Insurance Company</a:t>
            </a:r>
          </a:p>
          <a:p>
            <a:pPr marL="228600" indent="-228600">
              <a:buAutoNum type="arabicPeriod"/>
            </a:pPr>
            <a:r>
              <a:rPr lang="en-US" b="1" dirty="0">
                <a:latin typeface="Arial" panose="020B0604020202020204" pitchFamily="34" charset="0"/>
                <a:cs typeface="Arial" panose="020B0604020202020204" pitchFamily="34" charset="0"/>
              </a:rPr>
              <a:t>Method of Credit Rating of Insurance Companies</a:t>
            </a:r>
          </a:p>
          <a:p>
            <a:pPr marL="228600" indent="-228600">
              <a:buAutoNum type="arabicPeriod"/>
            </a:pPr>
            <a:r>
              <a:rPr lang="en-US" b="1" dirty="0">
                <a:latin typeface="Arial" panose="020B0604020202020204" pitchFamily="34" charset="0"/>
                <a:cs typeface="Arial" panose="020B0604020202020204" pitchFamily="34" charset="0"/>
              </a:rPr>
              <a:t>Macro Economic factors affecting Credit Rating</a:t>
            </a:r>
          </a:p>
          <a:p>
            <a:pPr marL="228600" indent="-228600">
              <a:buAutoNum type="arabicPeriod"/>
            </a:pPr>
            <a:r>
              <a:rPr lang="en-US" b="1" dirty="0">
                <a:latin typeface="Arial" panose="020B0604020202020204" pitchFamily="34" charset="0"/>
                <a:cs typeface="Arial" panose="020B0604020202020204" pitchFamily="34" charset="0"/>
              </a:rPr>
              <a:t>Micro Economic factor affecting Credit Rating</a:t>
            </a:r>
          </a:p>
          <a:p>
            <a:pPr marL="228600" indent="-228600">
              <a:buAutoNum type="arabicPeriod"/>
            </a:pPr>
            <a:r>
              <a:rPr lang="en-US" b="1" dirty="0">
                <a:latin typeface="Arial" panose="020B0604020202020204" pitchFamily="34" charset="0"/>
                <a:cs typeface="Arial" panose="020B0604020202020204" pitchFamily="34" charset="0"/>
              </a:rPr>
              <a:t>Basel Norms</a:t>
            </a:r>
          </a:p>
          <a:p>
            <a:pPr marL="228600" indent="-228600">
              <a:buAutoNum type="arabicPeriod"/>
            </a:pPr>
            <a:r>
              <a:rPr lang="en-US" b="1" dirty="0">
                <a:latin typeface="Arial" panose="020B0604020202020204" pitchFamily="34" charset="0"/>
                <a:cs typeface="Arial" panose="020B0604020202020204" pitchFamily="34" charset="0"/>
              </a:rPr>
              <a:t>CAMELS Rating </a:t>
            </a:r>
          </a:p>
        </p:txBody>
      </p:sp>
    </p:spTree>
    <p:extLst>
      <p:ext uri="{BB962C8B-B14F-4D97-AF65-F5344CB8AC3E}">
        <p14:creationId xmlns:p14="http://schemas.microsoft.com/office/powerpoint/2010/main" val="131186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7170" name="Picture 2" descr="CAMELS Rating System of Banks | SBI PO Prelims &amp; Mains - Documents, Videos  &amp; Tests - Banking Exams">
            <a:extLst>
              <a:ext uri="{FF2B5EF4-FFF2-40B4-BE49-F238E27FC236}">
                <a16:creationId xmlns:a16="http://schemas.microsoft.com/office/drawing/2014/main" id="{A75B1532-691C-398E-8D42-A80DED5DD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952500"/>
            <a:ext cx="46863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65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0114" y="0"/>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4" name="Rectangle 3">
            <a:extLst>
              <a:ext uri="{FF2B5EF4-FFF2-40B4-BE49-F238E27FC236}">
                <a16:creationId xmlns:a16="http://schemas.microsoft.com/office/drawing/2014/main" id="{72D2BD71-31E3-A375-0355-DEEAF566E05C}"/>
              </a:ext>
            </a:extLst>
          </p:cNvPr>
          <p:cNvSpPr/>
          <p:nvPr/>
        </p:nvSpPr>
        <p:spPr>
          <a:xfrm>
            <a:off x="3426106" y="2187615"/>
            <a:ext cx="6516547" cy="181722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n w="22225">
                  <a:solidFill>
                    <a:schemeClr val="accent2"/>
                  </a:solidFill>
                  <a:prstDash val="solid"/>
                </a:ln>
                <a:solidFill>
                  <a:srgbClr val="27030E"/>
                </a:solidFill>
                <a:latin typeface="Bradley Hand ITC" panose="03070402050302030203" pitchFamily="66" charset="0"/>
              </a:rPr>
              <a:t>THANK YOU</a:t>
            </a:r>
            <a:endParaRPr lang="en-IN" sz="4800" b="1" dirty="0">
              <a:ln w="22225">
                <a:solidFill>
                  <a:schemeClr val="accent2"/>
                </a:solidFill>
                <a:prstDash val="solid"/>
              </a:ln>
              <a:solidFill>
                <a:srgbClr val="27030E"/>
              </a:solidFill>
              <a:latin typeface="Bradley Hand ITC" panose="03070402050302030203" pitchFamily="66" charset="0"/>
            </a:endParaRPr>
          </a:p>
        </p:txBody>
      </p:sp>
    </p:spTree>
    <p:extLst>
      <p:ext uri="{BB962C8B-B14F-4D97-AF65-F5344CB8AC3E}">
        <p14:creationId xmlns:p14="http://schemas.microsoft.com/office/powerpoint/2010/main" val="338474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7" name="Picture 6">
            <a:extLst>
              <a:ext uri="{FF2B5EF4-FFF2-40B4-BE49-F238E27FC236}">
                <a16:creationId xmlns:a16="http://schemas.microsoft.com/office/drawing/2014/main" id="{B4851F65-EF9C-410D-0029-EB46D70634AF}"/>
              </a:ext>
            </a:extLst>
          </p:cNvPr>
          <p:cNvPicPr>
            <a:picLocks noChangeAspect="1"/>
          </p:cNvPicPr>
          <p:nvPr/>
        </p:nvPicPr>
        <p:blipFill>
          <a:blip r:embed="rId4"/>
          <a:stretch>
            <a:fillRect/>
          </a:stretch>
        </p:blipFill>
        <p:spPr>
          <a:xfrm>
            <a:off x="2006082" y="702664"/>
            <a:ext cx="8287033" cy="5007671"/>
          </a:xfrm>
          <a:prstGeom prst="rect">
            <a:avLst/>
          </a:prstGeom>
        </p:spPr>
      </p:pic>
    </p:spTree>
    <p:extLst>
      <p:ext uri="{BB962C8B-B14F-4D97-AF65-F5344CB8AC3E}">
        <p14:creationId xmlns:p14="http://schemas.microsoft.com/office/powerpoint/2010/main" val="29270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graphicFrame>
        <p:nvGraphicFramePr>
          <p:cNvPr id="2" name="Diagram 1">
            <a:extLst>
              <a:ext uri="{FF2B5EF4-FFF2-40B4-BE49-F238E27FC236}">
                <a16:creationId xmlns:a16="http://schemas.microsoft.com/office/drawing/2014/main" id="{4DC7CC19-64AA-8D0F-D7F8-B23FD1F225CC}"/>
              </a:ext>
            </a:extLst>
          </p:cNvPr>
          <p:cNvGraphicFramePr/>
          <p:nvPr>
            <p:extLst>
              <p:ext uri="{D42A27DB-BD31-4B8C-83A1-F6EECF244321}">
                <p14:modId xmlns:p14="http://schemas.microsoft.com/office/powerpoint/2010/main" val="47506202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02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2" name="Rectangle 1">
            <a:extLst>
              <a:ext uri="{FF2B5EF4-FFF2-40B4-BE49-F238E27FC236}">
                <a16:creationId xmlns:a16="http://schemas.microsoft.com/office/drawing/2014/main" id="{83CFEBE6-71D2-61F1-A1A7-D5A9891CEC0C}"/>
              </a:ext>
            </a:extLst>
          </p:cNvPr>
          <p:cNvSpPr/>
          <p:nvPr/>
        </p:nvSpPr>
        <p:spPr>
          <a:xfrm>
            <a:off x="1017037" y="942392"/>
            <a:ext cx="10431624" cy="5178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0" i="0" dirty="0">
                <a:solidFill>
                  <a:schemeClr val="bg1"/>
                </a:solidFill>
                <a:effectLst/>
                <a:latin typeface="Söhne"/>
              </a:rPr>
              <a:t>Capital adequacy is a crucial aspect of a bank's financial health and stability. It refers to the bank's ability to absorb losses and maintain solvency by having sufficient capital reserves relative to its risk exposure.</a:t>
            </a:r>
          </a:p>
          <a:p>
            <a:endParaRPr lang="en-US" dirty="0">
              <a:solidFill>
                <a:schemeClr val="bg1"/>
              </a:solidFill>
              <a:latin typeface="Söhne"/>
            </a:endParaRPr>
          </a:p>
          <a:p>
            <a:pPr marL="342900" indent="-342900">
              <a:buAutoNum type="arabicPeriod"/>
            </a:pPr>
            <a:r>
              <a:rPr lang="en-US" dirty="0">
                <a:solidFill>
                  <a:schemeClr val="bg1"/>
                </a:solidFill>
                <a:latin typeface="Söhne"/>
              </a:rPr>
              <a:t>Tier-1 Capital:</a:t>
            </a:r>
          </a:p>
          <a:p>
            <a:r>
              <a:rPr lang="en-US" b="0" i="0" dirty="0">
                <a:solidFill>
                  <a:schemeClr val="bg1"/>
                </a:solidFill>
                <a:effectLst/>
                <a:latin typeface="Söhne"/>
              </a:rPr>
              <a:t>It represents the highest-quality capital and serves as the core measure of a bank's capital strength. CET1 capital includes common shares, retained earnings, and other comprehensive income. It provides the most significant loss-absorbing capacity for the bank.</a:t>
            </a:r>
          </a:p>
          <a:p>
            <a:endParaRPr lang="en-US" dirty="0">
              <a:solidFill>
                <a:schemeClr val="bg1"/>
              </a:solidFill>
              <a:latin typeface="Söhne"/>
            </a:endParaRPr>
          </a:p>
          <a:p>
            <a:r>
              <a:rPr lang="en-US" dirty="0">
                <a:solidFill>
                  <a:schemeClr val="bg1"/>
                </a:solidFill>
                <a:latin typeface="Söhne"/>
              </a:rPr>
              <a:t>2. Tier-2 Capital:</a:t>
            </a:r>
          </a:p>
          <a:p>
            <a:r>
              <a:rPr lang="en-US" b="0" i="0" dirty="0">
                <a:solidFill>
                  <a:schemeClr val="bg1"/>
                </a:solidFill>
                <a:effectLst/>
                <a:latin typeface="Söhne"/>
              </a:rPr>
              <a:t>Tier 2 capital consists of instruments such as subordinated debt and loan loss reserves that provide additional loss-absorbing capacity.</a:t>
            </a:r>
            <a:endParaRPr lang="en-IN" dirty="0">
              <a:solidFill>
                <a:schemeClr val="bg1"/>
              </a:solidFill>
            </a:endParaRPr>
          </a:p>
        </p:txBody>
      </p:sp>
    </p:spTree>
    <p:extLst>
      <p:ext uri="{BB962C8B-B14F-4D97-AF65-F5344CB8AC3E}">
        <p14:creationId xmlns:p14="http://schemas.microsoft.com/office/powerpoint/2010/main" val="423300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0D9FF3C6-33A0-41F8-0BCD-2073C0422371}"/>
              </a:ext>
            </a:extLst>
          </p:cNvPr>
          <p:cNvSpPr/>
          <p:nvPr/>
        </p:nvSpPr>
        <p:spPr>
          <a:xfrm>
            <a:off x="541176" y="905069"/>
            <a:ext cx="11056775" cy="5206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0" i="0" dirty="0">
                <a:solidFill>
                  <a:schemeClr val="bg1"/>
                </a:solidFill>
                <a:effectLst/>
                <a:latin typeface="Söhne"/>
              </a:rPr>
              <a:t>Asset quality is a critical aspect of a bank's financial health and stability. It refers to the quality and performance of a bank's loan portfolio and other assets. A bank with high asset quality has a lower risk of loan defaults, non-performing assets (NPAs), and credit losses. </a:t>
            </a:r>
          </a:p>
          <a:p>
            <a:endParaRPr lang="en-US" dirty="0">
              <a:solidFill>
                <a:schemeClr val="bg1"/>
              </a:solidFill>
              <a:latin typeface="Söhne"/>
            </a:endParaRPr>
          </a:p>
          <a:p>
            <a:pPr algn="l"/>
            <a:r>
              <a:rPr lang="en-US" b="0" i="0" dirty="0">
                <a:solidFill>
                  <a:schemeClr val="bg1"/>
                </a:solidFill>
                <a:effectLst/>
                <a:latin typeface="Söhne"/>
              </a:rPr>
              <a:t>Here are key aspects considered when evaluating asset quality:</a:t>
            </a:r>
          </a:p>
          <a:p>
            <a:pPr marL="342900" indent="-342900">
              <a:buAutoNum type="arabicPeriod"/>
            </a:pPr>
            <a:r>
              <a:rPr lang="en-US" b="0" i="0" dirty="0">
                <a:solidFill>
                  <a:schemeClr val="bg1"/>
                </a:solidFill>
                <a:effectLst/>
                <a:latin typeface="Söhne"/>
              </a:rPr>
              <a:t>NPA</a:t>
            </a:r>
          </a:p>
          <a:p>
            <a:pPr marL="342900" indent="-342900">
              <a:buAutoNum type="arabicPeriod"/>
            </a:pPr>
            <a:r>
              <a:rPr lang="en-US" dirty="0">
                <a:solidFill>
                  <a:schemeClr val="bg1"/>
                </a:solidFill>
                <a:latin typeface="Söhne"/>
              </a:rPr>
              <a:t>Provisions</a:t>
            </a:r>
          </a:p>
          <a:p>
            <a:pPr marL="342900" indent="-342900">
              <a:buAutoNum type="arabicPeriod"/>
            </a:pPr>
            <a:r>
              <a:rPr lang="en-US" b="0" i="0" dirty="0">
                <a:solidFill>
                  <a:schemeClr val="bg1"/>
                </a:solidFill>
                <a:effectLst/>
                <a:latin typeface="Söhne"/>
              </a:rPr>
              <a:t>Credit Risk Assessment Quality</a:t>
            </a:r>
          </a:p>
          <a:p>
            <a:pPr marL="342900" indent="-342900">
              <a:buAutoNum type="arabicPeriod"/>
            </a:pPr>
            <a:r>
              <a:rPr lang="en-US" b="0" i="0" dirty="0">
                <a:solidFill>
                  <a:schemeClr val="bg1"/>
                </a:solidFill>
                <a:effectLst/>
                <a:latin typeface="Söhne"/>
              </a:rPr>
              <a:t>Concentration of </a:t>
            </a:r>
            <a:r>
              <a:rPr lang="en-US" dirty="0">
                <a:solidFill>
                  <a:schemeClr val="bg1"/>
                </a:solidFill>
                <a:latin typeface="Söhne"/>
              </a:rPr>
              <a:t>Portfolio</a:t>
            </a:r>
          </a:p>
          <a:p>
            <a:pPr marL="342900" indent="-342900">
              <a:buAutoNum type="arabicPeriod"/>
            </a:pPr>
            <a:r>
              <a:rPr lang="en-US" b="0" i="0" dirty="0">
                <a:solidFill>
                  <a:schemeClr val="bg1"/>
                </a:solidFill>
                <a:effectLst/>
                <a:latin typeface="Söhne"/>
              </a:rPr>
              <a:t>Collateral and security</a:t>
            </a:r>
          </a:p>
          <a:p>
            <a:pPr marL="342900" indent="-342900">
              <a:buAutoNum type="arabicPeriod"/>
            </a:pPr>
            <a:r>
              <a:rPr lang="en-US" dirty="0">
                <a:solidFill>
                  <a:schemeClr val="bg1"/>
                </a:solidFill>
                <a:latin typeface="Söhne"/>
              </a:rPr>
              <a:t>Delinquency Rates</a:t>
            </a:r>
          </a:p>
          <a:p>
            <a:pPr marL="342900" indent="-342900">
              <a:buAutoNum type="arabicPeriod"/>
            </a:pPr>
            <a:r>
              <a:rPr lang="en-US" b="0" i="0" dirty="0">
                <a:solidFill>
                  <a:schemeClr val="bg1"/>
                </a:solidFill>
                <a:effectLst/>
                <a:latin typeface="Söhne"/>
              </a:rPr>
              <a:t>Asset Classification</a:t>
            </a:r>
          </a:p>
          <a:p>
            <a:pPr marL="342900" indent="-342900">
              <a:buAutoNum type="arabicPeriod"/>
            </a:pPr>
            <a:r>
              <a:rPr lang="en-US" dirty="0">
                <a:solidFill>
                  <a:schemeClr val="bg1"/>
                </a:solidFill>
                <a:latin typeface="Söhne"/>
              </a:rPr>
              <a:t>Stress Testing</a:t>
            </a:r>
            <a:br>
              <a:rPr lang="en-US" b="0" i="0" dirty="0">
                <a:solidFill>
                  <a:schemeClr val="bg1"/>
                </a:solidFill>
                <a:effectLst/>
                <a:latin typeface="Söhne"/>
              </a:rPr>
            </a:br>
            <a:endParaRPr lang="en-IN" dirty="0">
              <a:solidFill>
                <a:schemeClr val="bg1"/>
              </a:solidFill>
            </a:endParaRPr>
          </a:p>
        </p:txBody>
      </p:sp>
    </p:spTree>
    <p:extLst>
      <p:ext uri="{BB962C8B-B14F-4D97-AF65-F5344CB8AC3E}">
        <p14:creationId xmlns:p14="http://schemas.microsoft.com/office/powerpoint/2010/main" val="149908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DD71746B-7EF0-2695-58DA-377EB04F9704}"/>
              </a:ext>
            </a:extLst>
          </p:cNvPr>
          <p:cNvSpPr/>
          <p:nvPr/>
        </p:nvSpPr>
        <p:spPr>
          <a:xfrm>
            <a:off x="625151" y="905069"/>
            <a:ext cx="10926147" cy="52158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0" i="0" dirty="0">
                <a:solidFill>
                  <a:schemeClr val="bg1"/>
                </a:solidFill>
                <a:effectLst/>
                <a:latin typeface="Söhne"/>
              </a:rPr>
              <a:t>Earnings and profitability are crucial indicators of a bank's financial health and performance. They reflect the bank's ability to generate income, cover expenses, and provide returns to shareholders. When evaluating the earnings and profitability of a bank, several key aspects are considered:</a:t>
            </a:r>
          </a:p>
          <a:p>
            <a:endParaRPr lang="en-US" sz="1600" dirty="0">
              <a:solidFill>
                <a:schemeClr val="bg1"/>
              </a:solidFill>
              <a:latin typeface="Söhne"/>
            </a:endParaRPr>
          </a:p>
          <a:p>
            <a:pPr marL="342900" indent="-342900">
              <a:buAutoNum type="arabicPeriod"/>
            </a:pPr>
            <a:r>
              <a:rPr lang="en-US" sz="1600" dirty="0">
                <a:solidFill>
                  <a:schemeClr val="bg1"/>
                </a:solidFill>
                <a:latin typeface="Söhne"/>
              </a:rPr>
              <a:t>Net Interest Income (NII): </a:t>
            </a:r>
            <a:r>
              <a:rPr lang="en-US" sz="1600" b="0" i="0" dirty="0">
                <a:solidFill>
                  <a:schemeClr val="bg1"/>
                </a:solidFill>
                <a:effectLst/>
                <a:latin typeface="Söhne"/>
              </a:rPr>
              <a:t>Net interest income is the difference between a bank's interest income from loans and investments and its interest expenses on deposits and borrowings. </a:t>
            </a:r>
          </a:p>
          <a:p>
            <a:pPr marL="342900" indent="-342900">
              <a:buAutoNum type="arabicPeriod"/>
            </a:pPr>
            <a:r>
              <a:rPr lang="en-US" sz="1600" dirty="0">
                <a:solidFill>
                  <a:schemeClr val="bg1"/>
                </a:solidFill>
                <a:latin typeface="Söhne"/>
              </a:rPr>
              <a:t>Net Interest Margin (NIM): </a:t>
            </a:r>
            <a:r>
              <a:rPr lang="en-US" sz="1600" b="0" i="0" dirty="0">
                <a:solidFill>
                  <a:schemeClr val="bg1"/>
                </a:solidFill>
                <a:effectLst/>
                <a:latin typeface="Söhne"/>
              </a:rPr>
              <a:t>Net interest margin represents the percentage of net interest income relative to a bank's interest-earning assets. </a:t>
            </a:r>
          </a:p>
          <a:p>
            <a:pPr marL="342900" indent="-342900">
              <a:buAutoNum type="arabicPeriod"/>
            </a:pPr>
            <a:r>
              <a:rPr lang="en-US" sz="1600" dirty="0">
                <a:solidFill>
                  <a:schemeClr val="bg1"/>
                </a:solidFill>
                <a:latin typeface="Söhne"/>
              </a:rPr>
              <a:t>Non Interest Income: </a:t>
            </a:r>
            <a:r>
              <a:rPr lang="en-US" sz="1600" b="0" i="0" dirty="0">
                <a:solidFill>
                  <a:schemeClr val="bg1"/>
                </a:solidFill>
                <a:effectLst/>
                <a:latin typeface="Söhne"/>
              </a:rPr>
              <a:t>Non-interest income includes fees and commissions, trading income, wealth management fees, and other sources of revenue apart from interest income. </a:t>
            </a:r>
            <a:endParaRPr lang="en-US" sz="1600" dirty="0">
              <a:solidFill>
                <a:schemeClr val="bg1"/>
              </a:solidFill>
              <a:latin typeface="Söhne"/>
            </a:endParaRPr>
          </a:p>
          <a:p>
            <a:pPr marL="342900" indent="-342900">
              <a:buAutoNum type="arabicPeriod"/>
            </a:pPr>
            <a:r>
              <a:rPr lang="en-US" sz="1600" dirty="0">
                <a:solidFill>
                  <a:schemeClr val="bg1"/>
                </a:solidFill>
                <a:latin typeface="Söhne"/>
              </a:rPr>
              <a:t>Operating Expense: </a:t>
            </a:r>
            <a:r>
              <a:rPr lang="en-US" sz="1600" b="0" i="0" dirty="0">
                <a:solidFill>
                  <a:schemeClr val="bg1"/>
                </a:solidFill>
                <a:effectLst/>
                <a:latin typeface="Söhne"/>
              </a:rPr>
              <a:t>Operating expenses include personnel costs, overhead expenses, technology investments, and other costs associated with running the bank</a:t>
            </a:r>
          </a:p>
          <a:p>
            <a:pPr marL="342900" indent="-342900">
              <a:buAutoNum type="arabicPeriod"/>
            </a:pPr>
            <a:r>
              <a:rPr lang="en-US" sz="1600" dirty="0">
                <a:solidFill>
                  <a:schemeClr val="bg1"/>
                </a:solidFill>
                <a:latin typeface="Söhne"/>
              </a:rPr>
              <a:t>Return on Asset (ROA): </a:t>
            </a:r>
            <a:r>
              <a:rPr lang="en-US" sz="1600" b="0" i="0" dirty="0">
                <a:solidFill>
                  <a:schemeClr val="bg1"/>
                </a:solidFill>
                <a:effectLst/>
                <a:latin typeface="Söhne"/>
              </a:rPr>
              <a:t>ROA measures the profitability of a bank relative to its total assets. It indicates how effectively a bank utilizes its assets to generate profits.</a:t>
            </a:r>
            <a:endParaRPr lang="en-US" sz="1600" dirty="0">
              <a:solidFill>
                <a:schemeClr val="bg1"/>
              </a:solidFill>
              <a:latin typeface="Söhne"/>
            </a:endParaRPr>
          </a:p>
          <a:p>
            <a:pPr marL="342900" indent="-342900">
              <a:buAutoNum type="arabicPeriod"/>
            </a:pPr>
            <a:r>
              <a:rPr lang="en-US" sz="1600" dirty="0">
                <a:solidFill>
                  <a:schemeClr val="bg1"/>
                </a:solidFill>
                <a:latin typeface="Söhne"/>
              </a:rPr>
              <a:t>Return on Equity (ROE): </a:t>
            </a:r>
            <a:r>
              <a:rPr lang="en-US" sz="1600" b="0" i="0" dirty="0">
                <a:solidFill>
                  <a:schemeClr val="bg1"/>
                </a:solidFill>
                <a:effectLst/>
                <a:latin typeface="Söhne"/>
              </a:rPr>
              <a:t>ROE measures the profitability of a bank in relation to its shareholders' equity. </a:t>
            </a:r>
          </a:p>
          <a:p>
            <a:pPr marL="342900" indent="-342900">
              <a:buAutoNum type="arabicPeriod"/>
            </a:pPr>
            <a:r>
              <a:rPr lang="en-US" sz="1600" dirty="0">
                <a:solidFill>
                  <a:schemeClr val="bg1"/>
                </a:solidFill>
                <a:latin typeface="Söhne"/>
              </a:rPr>
              <a:t>Efficiency Ratio: </a:t>
            </a:r>
            <a:r>
              <a:rPr lang="en-US" sz="1600" b="0" i="0" dirty="0">
                <a:solidFill>
                  <a:schemeClr val="bg1"/>
                </a:solidFill>
                <a:effectLst/>
                <a:latin typeface="Söhne"/>
              </a:rPr>
              <a:t>The efficiency ratio compares a bank's operating expenses to its net revenue. It reflects the bank's ability to manage costs and generate income. A lower efficiency ratio indicates better cost control and operational efficiency.</a:t>
            </a:r>
            <a:endParaRPr lang="en-US" sz="1600" dirty="0">
              <a:solidFill>
                <a:schemeClr val="bg1"/>
              </a:solidFill>
              <a:latin typeface="Söhne"/>
            </a:endParaRPr>
          </a:p>
          <a:p>
            <a:r>
              <a:rPr lang="en-US" sz="1600" dirty="0">
                <a:solidFill>
                  <a:schemeClr val="bg1"/>
                </a:solidFill>
                <a:latin typeface="Söhne"/>
              </a:rPr>
              <a:t>8.    Provision for Loan Loss: </a:t>
            </a:r>
            <a:r>
              <a:rPr lang="en-US" sz="1600" b="0" i="0" dirty="0">
                <a:solidFill>
                  <a:schemeClr val="bg1"/>
                </a:solidFill>
                <a:effectLst/>
                <a:latin typeface="Söhne"/>
              </a:rPr>
              <a:t>Banks set aside provisions to cover potential losses from loan defaults. A prudent and forward-looking    approach to provisioning helps protect profitability by adequately covering credit risk.</a:t>
            </a:r>
            <a:endParaRPr lang="en-US" sz="1600" dirty="0">
              <a:solidFill>
                <a:schemeClr val="bg1"/>
              </a:solidFill>
              <a:latin typeface="Söhne"/>
            </a:endParaRPr>
          </a:p>
          <a:p>
            <a:pPr marL="342900" indent="-342900">
              <a:buAutoNum type="arabicPeriod"/>
            </a:pPr>
            <a:endParaRPr lang="en-IN" dirty="0"/>
          </a:p>
        </p:txBody>
      </p:sp>
    </p:spTree>
    <p:extLst>
      <p:ext uri="{BB962C8B-B14F-4D97-AF65-F5344CB8AC3E}">
        <p14:creationId xmlns:p14="http://schemas.microsoft.com/office/powerpoint/2010/main" val="81600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69DEA47C-8B60-4BF2-6ADB-36FCDEE3194D}"/>
              </a:ext>
            </a:extLst>
          </p:cNvPr>
          <p:cNvSpPr/>
          <p:nvPr/>
        </p:nvSpPr>
        <p:spPr>
          <a:xfrm>
            <a:off x="1091682" y="606490"/>
            <a:ext cx="10711542" cy="5962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973BD505-60BA-A3C2-DA77-D7FA7595BCBE}"/>
              </a:ext>
            </a:extLst>
          </p:cNvPr>
          <p:cNvSpPr txBox="1"/>
          <p:nvPr/>
        </p:nvSpPr>
        <p:spPr>
          <a:xfrm>
            <a:off x="1259633" y="933061"/>
            <a:ext cx="7893698" cy="5786199"/>
          </a:xfrm>
          <a:prstGeom prst="rect">
            <a:avLst/>
          </a:prstGeom>
          <a:noFill/>
        </p:spPr>
        <p:txBody>
          <a:bodyPr wrap="square">
            <a:spAutoFit/>
          </a:bodyPr>
          <a:lstStyle/>
          <a:p>
            <a:r>
              <a:rPr lang="en-US" sz="1600" b="0" i="0" dirty="0">
                <a:solidFill>
                  <a:schemeClr val="bg1"/>
                </a:solidFill>
                <a:effectLst/>
                <a:latin typeface="Söhne"/>
              </a:rPr>
              <a:t>Liquidity is a crucial aspect of a bank's financial strength and stability. It refers to the ability of a bank to meet its short-term obligations and fund its operations without incurring excessive costs or disruptions</a:t>
            </a:r>
          </a:p>
          <a:p>
            <a:endParaRPr lang="en-US" sz="1600" dirty="0">
              <a:solidFill>
                <a:schemeClr val="bg1"/>
              </a:solidFill>
              <a:latin typeface="Söhne"/>
            </a:endParaRPr>
          </a:p>
          <a:p>
            <a:pPr algn="l"/>
            <a:r>
              <a:rPr lang="en-US" sz="1600" b="0" i="0" dirty="0">
                <a:solidFill>
                  <a:schemeClr val="bg1"/>
                </a:solidFill>
                <a:effectLst/>
                <a:latin typeface="Söhne"/>
              </a:rPr>
              <a:t>Here are key aspects considered when evaluating the liquidity of a bank:</a:t>
            </a:r>
          </a:p>
          <a:p>
            <a:br>
              <a:rPr lang="en-US" sz="1600" b="0" i="0" dirty="0">
                <a:solidFill>
                  <a:schemeClr val="bg1"/>
                </a:solidFill>
                <a:effectLst/>
                <a:latin typeface="Söhne"/>
              </a:rPr>
            </a:br>
            <a:r>
              <a:rPr lang="en-US" sz="1600" b="0" i="0" dirty="0">
                <a:solidFill>
                  <a:schemeClr val="bg1"/>
                </a:solidFill>
                <a:effectLst/>
                <a:latin typeface="Söhne"/>
              </a:rPr>
              <a:t>1. </a:t>
            </a:r>
            <a:r>
              <a:rPr lang="en-US" sz="1600" b="1" i="0" dirty="0">
                <a:solidFill>
                  <a:schemeClr val="bg1"/>
                </a:solidFill>
                <a:effectLst/>
                <a:latin typeface="Söhne"/>
              </a:rPr>
              <a:t>Cash Position: </a:t>
            </a:r>
            <a:r>
              <a:rPr lang="en-US" sz="1600" b="0" i="0" dirty="0">
                <a:solidFill>
                  <a:schemeClr val="bg1"/>
                </a:solidFill>
                <a:effectLst/>
                <a:latin typeface="Söhne"/>
              </a:rPr>
              <a:t>The level of cash and cash equivalents held by a bank is an essential indicator of its liquidity. </a:t>
            </a:r>
          </a:p>
          <a:p>
            <a:r>
              <a:rPr lang="en-US" sz="1600" dirty="0">
                <a:solidFill>
                  <a:schemeClr val="bg1"/>
                </a:solidFill>
                <a:latin typeface="Söhne"/>
              </a:rPr>
              <a:t>2. </a:t>
            </a:r>
            <a:r>
              <a:rPr lang="en-US" sz="1600" b="1" dirty="0">
                <a:solidFill>
                  <a:schemeClr val="bg1"/>
                </a:solidFill>
                <a:latin typeface="Söhne"/>
              </a:rPr>
              <a:t>Liquid Assets</a:t>
            </a:r>
            <a:r>
              <a:rPr lang="en-US" sz="1600" dirty="0">
                <a:solidFill>
                  <a:schemeClr val="bg1"/>
                </a:solidFill>
                <a:latin typeface="Söhne"/>
              </a:rPr>
              <a:t>: </a:t>
            </a:r>
            <a:r>
              <a:rPr lang="en-US" sz="1600" b="0" i="0" dirty="0">
                <a:solidFill>
                  <a:schemeClr val="bg1"/>
                </a:solidFill>
                <a:effectLst/>
                <a:latin typeface="Söhne"/>
              </a:rPr>
              <a:t>Besides cash, liquid assets such as marketable securities and highly liquid investments are crucial for liquidity management.</a:t>
            </a:r>
            <a:endParaRPr lang="en-US" sz="1600" dirty="0">
              <a:solidFill>
                <a:schemeClr val="bg1"/>
              </a:solidFill>
              <a:latin typeface="Söhne"/>
            </a:endParaRPr>
          </a:p>
          <a:p>
            <a:r>
              <a:rPr lang="en-US" sz="1600" dirty="0">
                <a:solidFill>
                  <a:schemeClr val="bg1"/>
                </a:solidFill>
                <a:latin typeface="Söhne"/>
              </a:rPr>
              <a:t>3. </a:t>
            </a:r>
            <a:r>
              <a:rPr lang="en-US" sz="1600" b="1" dirty="0">
                <a:solidFill>
                  <a:schemeClr val="bg1"/>
                </a:solidFill>
                <a:latin typeface="Söhne"/>
              </a:rPr>
              <a:t>Funding Source</a:t>
            </a:r>
            <a:r>
              <a:rPr lang="en-US" sz="1600" dirty="0">
                <a:solidFill>
                  <a:schemeClr val="bg1"/>
                </a:solidFill>
                <a:latin typeface="Söhne"/>
              </a:rPr>
              <a:t>: </a:t>
            </a:r>
            <a:r>
              <a:rPr lang="en-US" sz="1600" b="0" i="0" dirty="0">
                <a:solidFill>
                  <a:schemeClr val="bg1"/>
                </a:solidFill>
                <a:effectLst/>
                <a:latin typeface="Söhne"/>
              </a:rPr>
              <a:t>Banks rely on various funding sources to support their operations. These include customer deposits, interbank borrowings, and access to capital markets</a:t>
            </a:r>
            <a:endParaRPr lang="en-US" sz="1600" dirty="0">
              <a:solidFill>
                <a:schemeClr val="bg1"/>
              </a:solidFill>
              <a:latin typeface="Söhne"/>
            </a:endParaRPr>
          </a:p>
          <a:p>
            <a:r>
              <a:rPr lang="en-US" sz="1600" dirty="0">
                <a:solidFill>
                  <a:schemeClr val="bg1"/>
                </a:solidFill>
                <a:latin typeface="Söhne"/>
              </a:rPr>
              <a:t>4. </a:t>
            </a:r>
            <a:r>
              <a:rPr lang="en-US" sz="1600" b="1" dirty="0">
                <a:solidFill>
                  <a:schemeClr val="bg1"/>
                </a:solidFill>
                <a:latin typeface="Söhne"/>
              </a:rPr>
              <a:t>Liquidity Coverage Ratio</a:t>
            </a:r>
            <a:r>
              <a:rPr lang="en-US" sz="1600" dirty="0">
                <a:solidFill>
                  <a:schemeClr val="bg1"/>
                </a:solidFill>
                <a:latin typeface="Söhne"/>
              </a:rPr>
              <a:t>: </a:t>
            </a:r>
            <a:r>
              <a:rPr lang="en-US" sz="1600" b="0" i="0" dirty="0">
                <a:solidFill>
                  <a:schemeClr val="bg1"/>
                </a:solidFill>
                <a:effectLst/>
                <a:latin typeface="Söhne"/>
              </a:rPr>
              <a:t>The LCR is a regulatory requirement that measures a bank's ability to withstand a short-term liquidity stress scenario</a:t>
            </a:r>
            <a:endParaRPr lang="en-US" sz="1600" dirty="0">
              <a:solidFill>
                <a:schemeClr val="bg1"/>
              </a:solidFill>
              <a:latin typeface="Söhne"/>
            </a:endParaRPr>
          </a:p>
          <a:p>
            <a:r>
              <a:rPr lang="en-US" sz="1600" dirty="0">
                <a:solidFill>
                  <a:schemeClr val="bg1"/>
                </a:solidFill>
                <a:latin typeface="Söhne"/>
              </a:rPr>
              <a:t>5. </a:t>
            </a:r>
            <a:r>
              <a:rPr lang="en-US" sz="1600" b="1" dirty="0">
                <a:solidFill>
                  <a:schemeClr val="bg1"/>
                </a:solidFill>
                <a:latin typeface="Söhne"/>
              </a:rPr>
              <a:t>Loan to Deposit Ratio</a:t>
            </a:r>
            <a:r>
              <a:rPr lang="en-US" sz="1600" dirty="0">
                <a:solidFill>
                  <a:schemeClr val="bg1"/>
                </a:solidFill>
                <a:latin typeface="Söhne"/>
              </a:rPr>
              <a:t>: T</a:t>
            </a:r>
            <a:r>
              <a:rPr lang="en-US" sz="1600" b="0" i="0" dirty="0">
                <a:solidFill>
                  <a:schemeClr val="bg1"/>
                </a:solidFill>
                <a:effectLst/>
                <a:latin typeface="Söhne"/>
              </a:rPr>
              <a:t>he LDR represents the proportion of a bank's loans relative to its customer deposits. </a:t>
            </a:r>
            <a:endParaRPr lang="en-US" sz="1600" dirty="0">
              <a:solidFill>
                <a:schemeClr val="bg1"/>
              </a:solidFill>
              <a:latin typeface="Söhne"/>
            </a:endParaRPr>
          </a:p>
          <a:p>
            <a:r>
              <a:rPr lang="en-US" sz="1600" dirty="0">
                <a:solidFill>
                  <a:schemeClr val="bg1"/>
                </a:solidFill>
                <a:latin typeface="Söhne"/>
              </a:rPr>
              <a:t>6.</a:t>
            </a:r>
            <a:r>
              <a:rPr lang="en-US" sz="1600" b="1" dirty="0">
                <a:solidFill>
                  <a:schemeClr val="bg1"/>
                </a:solidFill>
                <a:latin typeface="Söhne"/>
              </a:rPr>
              <a:t>Central Bank Facilities</a:t>
            </a:r>
            <a:r>
              <a:rPr lang="en-US" sz="1600" dirty="0">
                <a:solidFill>
                  <a:schemeClr val="bg1"/>
                </a:solidFill>
                <a:latin typeface="Söhne"/>
              </a:rPr>
              <a:t>: B</a:t>
            </a:r>
            <a:r>
              <a:rPr lang="en-US" sz="1600" b="0" i="0" dirty="0">
                <a:solidFill>
                  <a:schemeClr val="bg1"/>
                </a:solidFill>
                <a:effectLst/>
                <a:latin typeface="Söhne"/>
              </a:rPr>
              <a:t>anks often have access to central bank facilities, such as discount windows or standing facilities, to borrow funds during times of liquidity stress.</a:t>
            </a:r>
            <a:endParaRPr lang="en-US" sz="1600" dirty="0">
              <a:solidFill>
                <a:schemeClr val="bg1"/>
              </a:solidFill>
              <a:latin typeface="Söhne"/>
            </a:endParaRPr>
          </a:p>
          <a:p>
            <a:r>
              <a:rPr lang="en-US" sz="1600" dirty="0">
                <a:solidFill>
                  <a:schemeClr val="bg1"/>
                </a:solidFill>
                <a:latin typeface="Söhne"/>
              </a:rPr>
              <a:t>7.</a:t>
            </a:r>
            <a:r>
              <a:rPr lang="en-US" sz="1600" b="1" dirty="0">
                <a:solidFill>
                  <a:schemeClr val="bg1"/>
                </a:solidFill>
                <a:latin typeface="Söhne"/>
              </a:rPr>
              <a:t>Stress Testing</a:t>
            </a:r>
            <a:r>
              <a:rPr lang="en-US" sz="1600" dirty="0">
                <a:solidFill>
                  <a:schemeClr val="bg1"/>
                </a:solidFill>
                <a:latin typeface="Söhne"/>
              </a:rPr>
              <a:t>: </a:t>
            </a:r>
            <a:r>
              <a:rPr lang="en-US" sz="1600" b="0" i="0" dirty="0">
                <a:solidFill>
                  <a:schemeClr val="bg1"/>
                </a:solidFill>
                <a:effectLst/>
                <a:latin typeface="Söhne"/>
              </a:rPr>
              <a:t>Banks conduct stress tests to assess their liquidity position under adverse scenarios,</a:t>
            </a:r>
            <a:endParaRPr lang="en-US" sz="1600" dirty="0">
              <a:solidFill>
                <a:schemeClr val="bg1"/>
              </a:solidFill>
              <a:latin typeface="Söhne"/>
            </a:endParaRPr>
          </a:p>
          <a:p>
            <a:r>
              <a:rPr lang="en-US" sz="1600" dirty="0">
                <a:solidFill>
                  <a:schemeClr val="bg1"/>
                </a:solidFill>
                <a:latin typeface="Söhne"/>
              </a:rPr>
              <a:t>8. </a:t>
            </a:r>
            <a:r>
              <a:rPr lang="en-US" sz="1600" b="1" dirty="0">
                <a:solidFill>
                  <a:schemeClr val="bg1"/>
                </a:solidFill>
                <a:latin typeface="Söhne"/>
              </a:rPr>
              <a:t>Regulatory Requirements</a:t>
            </a:r>
            <a:r>
              <a:rPr lang="en-US" sz="1600" dirty="0">
                <a:solidFill>
                  <a:schemeClr val="bg1"/>
                </a:solidFill>
                <a:latin typeface="Söhne"/>
              </a:rPr>
              <a:t>: </a:t>
            </a:r>
            <a:r>
              <a:rPr lang="en-US" sz="1600" b="0" i="0" dirty="0">
                <a:solidFill>
                  <a:schemeClr val="bg1"/>
                </a:solidFill>
                <a:effectLst/>
                <a:latin typeface="Söhne"/>
              </a:rPr>
              <a:t>Regulatory authorities impose liquidity requirements to ensure banks maintain an adequate level of liquidity</a:t>
            </a:r>
            <a:endParaRPr lang="en-US" sz="1600" dirty="0">
              <a:solidFill>
                <a:schemeClr val="bg1"/>
              </a:solidFill>
              <a:latin typeface="Söhne"/>
            </a:endParaRPr>
          </a:p>
          <a:p>
            <a:endParaRPr lang="en-IN" dirty="0">
              <a:solidFill>
                <a:schemeClr val="bg1"/>
              </a:solidFill>
            </a:endParaRPr>
          </a:p>
        </p:txBody>
      </p:sp>
    </p:spTree>
    <p:extLst>
      <p:ext uri="{BB962C8B-B14F-4D97-AF65-F5344CB8AC3E}">
        <p14:creationId xmlns:p14="http://schemas.microsoft.com/office/powerpoint/2010/main" val="230457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2" name="Rectangle 1">
            <a:extLst>
              <a:ext uri="{FF2B5EF4-FFF2-40B4-BE49-F238E27FC236}">
                <a16:creationId xmlns:a16="http://schemas.microsoft.com/office/drawing/2014/main" id="{C5C41416-57B0-69A2-E4A9-D6D3E8C31ED8}"/>
              </a:ext>
            </a:extLst>
          </p:cNvPr>
          <p:cNvSpPr/>
          <p:nvPr/>
        </p:nvSpPr>
        <p:spPr>
          <a:xfrm>
            <a:off x="746449" y="951722"/>
            <a:ext cx="11066106" cy="52811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0" i="0" dirty="0">
                <a:solidFill>
                  <a:schemeClr val="bg1"/>
                </a:solidFill>
                <a:effectLst/>
                <a:latin typeface="Söhne"/>
              </a:rPr>
              <a:t>Management quality plays a crucial role in the overall performance, stability, and success of a bank.</a:t>
            </a:r>
          </a:p>
          <a:p>
            <a:r>
              <a:rPr lang="en-US" b="0" i="0" dirty="0">
                <a:solidFill>
                  <a:schemeClr val="bg1"/>
                </a:solidFill>
                <a:effectLst/>
                <a:latin typeface="Söhne"/>
              </a:rPr>
              <a:t>When evaluating management quality in a bank, several key aspects are considered:</a:t>
            </a:r>
          </a:p>
          <a:p>
            <a:endParaRPr lang="en-US" dirty="0">
              <a:solidFill>
                <a:schemeClr val="bg1"/>
              </a:solidFill>
              <a:latin typeface="Söhne"/>
            </a:endParaRPr>
          </a:p>
          <a:p>
            <a:pPr marL="342900" indent="-342900">
              <a:buAutoNum type="arabicPeriod"/>
            </a:pPr>
            <a:r>
              <a:rPr lang="en-US" dirty="0">
                <a:solidFill>
                  <a:schemeClr val="bg1"/>
                </a:solidFill>
                <a:latin typeface="Söhne"/>
              </a:rPr>
              <a:t>Leadership &amp; Vision</a:t>
            </a:r>
          </a:p>
          <a:p>
            <a:pPr marL="342900" indent="-342900">
              <a:buAutoNum type="arabicPeriod"/>
            </a:pPr>
            <a:r>
              <a:rPr lang="en-US" dirty="0">
                <a:solidFill>
                  <a:schemeClr val="bg1"/>
                </a:solidFill>
                <a:latin typeface="Söhne"/>
              </a:rPr>
              <a:t>Experience &amp; Expertise</a:t>
            </a:r>
          </a:p>
          <a:p>
            <a:pPr marL="342900" indent="-342900">
              <a:buAutoNum type="arabicPeriod"/>
            </a:pPr>
            <a:r>
              <a:rPr lang="en-US" dirty="0">
                <a:solidFill>
                  <a:schemeClr val="bg1"/>
                </a:solidFill>
                <a:latin typeface="Söhne"/>
              </a:rPr>
              <a:t>Risk Management</a:t>
            </a:r>
          </a:p>
          <a:p>
            <a:pPr marL="342900" indent="-342900">
              <a:buAutoNum type="arabicPeriod"/>
            </a:pPr>
            <a:r>
              <a:rPr lang="en-US" dirty="0">
                <a:solidFill>
                  <a:schemeClr val="bg1"/>
                </a:solidFill>
                <a:latin typeface="Söhne"/>
              </a:rPr>
              <a:t>Corporate Governance</a:t>
            </a:r>
          </a:p>
          <a:p>
            <a:pPr marL="342900" indent="-342900">
              <a:buAutoNum type="arabicPeriod"/>
            </a:pPr>
            <a:r>
              <a:rPr lang="en-US" dirty="0">
                <a:solidFill>
                  <a:schemeClr val="bg1"/>
                </a:solidFill>
                <a:latin typeface="Söhne"/>
              </a:rPr>
              <a:t>Talent management &amp; succession</a:t>
            </a:r>
          </a:p>
          <a:p>
            <a:pPr marL="342900" indent="-342900">
              <a:buAutoNum type="arabicPeriod"/>
            </a:pPr>
            <a:r>
              <a:rPr lang="en-US" dirty="0">
                <a:solidFill>
                  <a:schemeClr val="bg1"/>
                </a:solidFill>
                <a:latin typeface="Söhne"/>
              </a:rPr>
              <a:t>Ethical Standards &amp; Integrity</a:t>
            </a:r>
          </a:p>
          <a:p>
            <a:pPr marL="342900" indent="-342900">
              <a:buAutoNum type="arabicPeriod"/>
            </a:pPr>
            <a:r>
              <a:rPr lang="en-US" dirty="0">
                <a:solidFill>
                  <a:schemeClr val="bg1"/>
                </a:solidFill>
                <a:latin typeface="Söhne"/>
              </a:rPr>
              <a:t>Performance &amp; Results</a:t>
            </a:r>
          </a:p>
          <a:p>
            <a:pPr marL="342900" indent="-342900">
              <a:buAutoNum type="arabicPeriod"/>
            </a:pPr>
            <a:r>
              <a:rPr lang="en-US" dirty="0">
                <a:solidFill>
                  <a:schemeClr val="bg1"/>
                </a:solidFill>
                <a:latin typeface="Söhne"/>
              </a:rPr>
              <a:t>Adaptability &amp; Innovation</a:t>
            </a:r>
            <a:endParaRPr lang="en-IN" dirty="0">
              <a:solidFill>
                <a:schemeClr val="bg1"/>
              </a:solidFill>
            </a:endParaRPr>
          </a:p>
        </p:txBody>
      </p:sp>
    </p:spTree>
    <p:extLst>
      <p:ext uri="{BB962C8B-B14F-4D97-AF65-F5344CB8AC3E}">
        <p14:creationId xmlns:p14="http://schemas.microsoft.com/office/powerpoint/2010/main" val="4169384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TotalTime>
  <Words>1571</Words>
  <Application>Microsoft Office PowerPoint</Application>
  <PresentationFormat>Widescreen</PresentationFormat>
  <Paragraphs>144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Bradley Hand ITC</vt:lpstr>
      <vt:lpstr>Calibri</vt:lpstr>
      <vt:lpstr>Calibri Light</vt:lpstr>
      <vt:lpstr>Söhne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Hiren Bhanushali</dc:creator>
  <cp:lastModifiedBy>Aditya Gadge</cp:lastModifiedBy>
  <cp:revision>40</cp:revision>
  <dcterms:created xsi:type="dcterms:W3CDTF">2022-11-11T08:27:28Z</dcterms:created>
  <dcterms:modified xsi:type="dcterms:W3CDTF">2023-06-29T06:34:13Z</dcterms:modified>
</cp:coreProperties>
</file>