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94" r:id="rId4"/>
    <p:sldId id="280" r:id="rId5"/>
    <p:sldId id="318" r:id="rId6"/>
    <p:sldId id="319" r:id="rId7"/>
    <p:sldId id="296" r:id="rId8"/>
    <p:sldId id="320" r:id="rId9"/>
    <p:sldId id="322" r:id="rId10"/>
    <p:sldId id="321" r:id="rId11"/>
    <p:sldId id="323" r:id="rId12"/>
    <p:sldId id="324" r:id="rId13"/>
    <p:sldId id="325" r:id="rId14"/>
    <p:sldId id="326" r:id="rId15"/>
    <p:sldId id="311" r:id="rId16"/>
    <p:sldId id="31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AAC7B-51DB-4C56-9FD8-951AB4DC75BB}" v="129" dt="2023-06-22T09:45:26.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20178-12A0-40CB-8487-F6785A1F99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CCA6AA62-0AB9-468A-ABE3-3D4947B2D1CC}">
      <dgm:prSet phldrT="[Text]"/>
      <dgm:spPr/>
      <dgm:t>
        <a:bodyPr/>
        <a:lstStyle/>
        <a:p>
          <a:r>
            <a:rPr lang="en-US" dirty="0"/>
            <a:t>Approach of Sovereign Rating</a:t>
          </a:r>
          <a:endParaRPr lang="en-IN" dirty="0"/>
        </a:p>
      </dgm:t>
    </dgm:pt>
    <dgm:pt modelId="{D6564685-45A0-4628-A082-B0F47E7F3FC4}" type="parTrans" cxnId="{1DCC9C8F-A701-4240-8129-4A8ABFBD7D3C}">
      <dgm:prSet/>
      <dgm:spPr/>
      <dgm:t>
        <a:bodyPr/>
        <a:lstStyle/>
        <a:p>
          <a:endParaRPr lang="en-IN"/>
        </a:p>
      </dgm:t>
    </dgm:pt>
    <dgm:pt modelId="{162745D8-FCEF-4D6D-92BB-0B5B1278F122}" type="sibTrans" cxnId="{1DCC9C8F-A701-4240-8129-4A8ABFBD7D3C}">
      <dgm:prSet/>
      <dgm:spPr/>
      <dgm:t>
        <a:bodyPr/>
        <a:lstStyle/>
        <a:p>
          <a:endParaRPr lang="en-IN"/>
        </a:p>
      </dgm:t>
    </dgm:pt>
    <dgm:pt modelId="{7A46843B-6EBE-4C25-B1DD-335AEA6F162E}">
      <dgm:prSet phldrT="[Text]"/>
      <dgm:spPr/>
      <dgm:t>
        <a:bodyPr/>
        <a:lstStyle/>
        <a:p>
          <a:r>
            <a:rPr lang="en-US" dirty="0"/>
            <a:t>Quantitative Approach</a:t>
          </a:r>
          <a:endParaRPr lang="en-IN" dirty="0"/>
        </a:p>
      </dgm:t>
    </dgm:pt>
    <dgm:pt modelId="{2352C66A-E2C6-4290-BB16-2CB005CD4AD5}" type="parTrans" cxnId="{47E6A941-C398-4244-AB0C-7D5A2C51F97F}">
      <dgm:prSet/>
      <dgm:spPr/>
      <dgm:t>
        <a:bodyPr/>
        <a:lstStyle/>
        <a:p>
          <a:endParaRPr lang="en-IN"/>
        </a:p>
      </dgm:t>
    </dgm:pt>
    <dgm:pt modelId="{E43278C4-457F-4845-9453-A6E22A6B1D48}" type="sibTrans" cxnId="{47E6A941-C398-4244-AB0C-7D5A2C51F97F}">
      <dgm:prSet/>
      <dgm:spPr/>
      <dgm:t>
        <a:bodyPr/>
        <a:lstStyle/>
        <a:p>
          <a:endParaRPr lang="en-IN"/>
        </a:p>
      </dgm:t>
    </dgm:pt>
    <dgm:pt modelId="{6124BD0E-8230-4BCA-B980-E0D5B9E5EC8E}">
      <dgm:prSet phldrT="[Text]"/>
      <dgm:spPr/>
      <dgm:t>
        <a:bodyPr/>
        <a:lstStyle/>
        <a:p>
          <a:r>
            <a:rPr lang="en-US" dirty="0"/>
            <a:t>Qualitative Approach</a:t>
          </a:r>
          <a:endParaRPr lang="en-IN" dirty="0"/>
        </a:p>
      </dgm:t>
    </dgm:pt>
    <dgm:pt modelId="{AE7E4F1D-DFEF-43E3-A484-B251ABAF9E99}" type="parTrans" cxnId="{4AC0527D-189C-4BD5-A7B6-E1060A633331}">
      <dgm:prSet/>
      <dgm:spPr/>
      <dgm:t>
        <a:bodyPr/>
        <a:lstStyle/>
        <a:p>
          <a:endParaRPr lang="en-IN"/>
        </a:p>
      </dgm:t>
    </dgm:pt>
    <dgm:pt modelId="{8A352A07-9787-457A-8DD6-B90CED64476E}" type="sibTrans" cxnId="{4AC0527D-189C-4BD5-A7B6-E1060A633331}">
      <dgm:prSet/>
      <dgm:spPr/>
      <dgm:t>
        <a:bodyPr/>
        <a:lstStyle/>
        <a:p>
          <a:endParaRPr lang="en-IN"/>
        </a:p>
      </dgm:t>
    </dgm:pt>
    <dgm:pt modelId="{D3A3817E-7B33-4EAF-B75D-07AFB08A901E}" type="pres">
      <dgm:prSet presAssocID="{62F20178-12A0-40CB-8487-F6785A1F991A}" presName="hierChild1" presStyleCnt="0">
        <dgm:presLayoutVars>
          <dgm:orgChart val="1"/>
          <dgm:chPref val="1"/>
          <dgm:dir/>
          <dgm:animOne val="branch"/>
          <dgm:animLvl val="lvl"/>
          <dgm:resizeHandles/>
        </dgm:presLayoutVars>
      </dgm:prSet>
      <dgm:spPr/>
    </dgm:pt>
    <dgm:pt modelId="{C181A3BD-8D10-4BF7-BF12-A894A26CEEEC}" type="pres">
      <dgm:prSet presAssocID="{CCA6AA62-0AB9-468A-ABE3-3D4947B2D1CC}" presName="hierRoot1" presStyleCnt="0">
        <dgm:presLayoutVars>
          <dgm:hierBranch val="init"/>
        </dgm:presLayoutVars>
      </dgm:prSet>
      <dgm:spPr/>
    </dgm:pt>
    <dgm:pt modelId="{25FDBF66-ABF0-46B8-95B2-05005792149F}" type="pres">
      <dgm:prSet presAssocID="{CCA6AA62-0AB9-468A-ABE3-3D4947B2D1CC}" presName="rootComposite1" presStyleCnt="0"/>
      <dgm:spPr/>
    </dgm:pt>
    <dgm:pt modelId="{CBBC9131-0455-46E1-8713-C01ECFEB756B}" type="pres">
      <dgm:prSet presAssocID="{CCA6AA62-0AB9-468A-ABE3-3D4947B2D1CC}" presName="rootText1" presStyleLbl="node0" presStyleIdx="0" presStyleCnt="1" custScaleX="95861" custScaleY="31239">
        <dgm:presLayoutVars>
          <dgm:chPref val="3"/>
        </dgm:presLayoutVars>
      </dgm:prSet>
      <dgm:spPr/>
    </dgm:pt>
    <dgm:pt modelId="{4C703BF3-EF3E-4E51-9393-77F21C737DF7}" type="pres">
      <dgm:prSet presAssocID="{CCA6AA62-0AB9-468A-ABE3-3D4947B2D1CC}" presName="rootConnector1" presStyleLbl="node1" presStyleIdx="0" presStyleCnt="0"/>
      <dgm:spPr/>
    </dgm:pt>
    <dgm:pt modelId="{3E9BD3FE-BF01-48AD-9644-97B1F398376B}" type="pres">
      <dgm:prSet presAssocID="{CCA6AA62-0AB9-468A-ABE3-3D4947B2D1CC}" presName="hierChild2" presStyleCnt="0"/>
      <dgm:spPr/>
    </dgm:pt>
    <dgm:pt modelId="{0EA6234B-3DA3-4C50-B954-42A108B33959}" type="pres">
      <dgm:prSet presAssocID="{2352C66A-E2C6-4290-BB16-2CB005CD4AD5}" presName="Name37" presStyleLbl="parChTrans1D2" presStyleIdx="0" presStyleCnt="2"/>
      <dgm:spPr/>
    </dgm:pt>
    <dgm:pt modelId="{8003F778-FABD-4410-B85C-D1E89F48EB59}" type="pres">
      <dgm:prSet presAssocID="{7A46843B-6EBE-4C25-B1DD-335AEA6F162E}" presName="hierRoot2" presStyleCnt="0">
        <dgm:presLayoutVars>
          <dgm:hierBranch val="init"/>
        </dgm:presLayoutVars>
      </dgm:prSet>
      <dgm:spPr/>
    </dgm:pt>
    <dgm:pt modelId="{EDDC1CFA-427C-44D3-84C0-6E0442387B05}" type="pres">
      <dgm:prSet presAssocID="{7A46843B-6EBE-4C25-B1DD-335AEA6F162E}" presName="rootComposite" presStyleCnt="0"/>
      <dgm:spPr/>
    </dgm:pt>
    <dgm:pt modelId="{409BCA65-BB45-4E91-9F22-811159024015}" type="pres">
      <dgm:prSet presAssocID="{7A46843B-6EBE-4C25-B1DD-335AEA6F162E}" presName="rootText" presStyleLbl="node2" presStyleIdx="0" presStyleCnt="2" custScaleX="89248" custScaleY="29047">
        <dgm:presLayoutVars>
          <dgm:chPref val="3"/>
        </dgm:presLayoutVars>
      </dgm:prSet>
      <dgm:spPr/>
    </dgm:pt>
    <dgm:pt modelId="{1897525D-C8F5-4BC8-BC70-DB41EF733EA9}" type="pres">
      <dgm:prSet presAssocID="{7A46843B-6EBE-4C25-B1DD-335AEA6F162E}" presName="rootConnector" presStyleLbl="node2" presStyleIdx="0" presStyleCnt="2"/>
      <dgm:spPr/>
    </dgm:pt>
    <dgm:pt modelId="{A2165408-21E2-4465-B766-AA0178E40DBE}" type="pres">
      <dgm:prSet presAssocID="{7A46843B-6EBE-4C25-B1DD-335AEA6F162E}" presName="hierChild4" presStyleCnt="0"/>
      <dgm:spPr/>
    </dgm:pt>
    <dgm:pt modelId="{D2BF58DB-7597-48F8-9E60-4714BE6AFF4A}" type="pres">
      <dgm:prSet presAssocID="{7A46843B-6EBE-4C25-B1DD-335AEA6F162E}" presName="hierChild5" presStyleCnt="0"/>
      <dgm:spPr/>
    </dgm:pt>
    <dgm:pt modelId="{F239B1FE-237F-46D0-990C-3D694D3360F0}" type="pres">
      <dgm:prSet presAssocID="{AE7E4F1D-DFEF-43E3-A484-B251ABAF9E99}" presName="Name37" presStyleLbl="parChTrans1D2" presStyleIdx="1" presStyleCnt="2"/>
      <dgm:spPr/>
    </dgm:pt>
    <dgm:pt modelId="{6389AF09-D5A4-4D00-B842-F191FFB0A451}" type="pres">
      <dgm:prSet presAssocID="{6124BD0E-8230-4BCA-B980-E0D5B9E5EC8E}" presName="hierRoot2" presStyleCnt="0">
        <dgm:presLayoutVars>
          <dgm:hierBranch val="init"/>
        </dgm:presLayoutVars>
      </dgm:prSet>
      <dgm:spPr/>
    </dgm:pt>
    <dgm:pt modelId="{11B847D8-4927-43BE-8CE7-52FAA77D307F}" type="pres">
      <dgm:prSet presAssocID="{6124BD0E-8230-4BCA-B980-E0D5B9E5EC8E}" presName="rootComposite" presStyleCnt="0"/>
      <dgm:spPr/>
    </dgm:pt>
    <dgm:pt modelId="{B7344F43-9E16-4F4E-83F7-396CEE6B4625}" type="pres">
      <dgm:prSet presAssocID="{6124BD0E-8230-4BCA-B980-E0D5B9E5EC8E}" presName="rootText" presStyleLbl="node2" presStyleIdx="1" presStyleCnt="2" custScaleX="89563" custScaleY="28503" custLinFactNeighborX="793" custLinFactNeighborY="-793">
        <dgm:presLayoutVars>
          <dgm:chPref val="3"/>
        </dgm:presLayoutVars>
      </dgm:prSet>
      <dgm:spPr/>
    </dgm:pt>
    <dgm:pt modelId="{6D8AD420-C89E-4AF3-82C9-912C1C37EB8F}" type="pres">
      <dgm:prSet presAssocID="{6124BD0E-8230-4BCA-B980-E0D5B9E5EC8E}" presName="rootConnector" presStyleLbl="node2" presStyleIdx="1" presStyleCnt="2"/>
      <dgm:spPr/>
    </dgm:pt>
    <dgm:pt modelId="{34F459C7-4AA4-41A6-80C6-DFDF05795D87}" type="pres">
      <dgm:prSet presAssocID="{6124BD0E-8230-4BCA-B980-E0D5B9E5EC8E}" presName="hierChild4" presStyleCnt="0"/>
      <dgm:spPr/>
    </dgm:pt>
    <dgm:pt modelId="{E0AA360B-F82F-4DFE-B5B5-DBD93C3B00F1}" type="pres">
      <dgm:prSet presAssocID="{6124BD0E-8230-4BCA-B980-E0D5B9E5EC8E}" presName="hierChild5" presStyleCnt="0"/>
      <dgm:spPr/>
    </dgm:pt>
    <dgm:pt modelId="{764D2CD2-F362-4B49-B7A3-7D9CD0D612DE}" type="pres">
      <dgm:prSet presAssocID="{CCA6AA62-0AB9-468A-ABE3-3D4947B2D1CC}" presName="hierChild3" presStyleCnt="0"/>
      <dgm:spPr/>
    </dgm:pt>
  </dgm:ptLst>
  <dgm:cxnLst>
    <dgm:cxn modelId="{CD00D50A-4C8E-4090-B79F-4F94D516EF92}" type="presOf" srcId="{AE7E4F1D-DFEF-43E3-A484-B251ABAF9E99}" destId="{F239B1FE-237F-46D0-990C-3D694D3360F0}" srcOrd="0" destOrd="0" presId="urn:microsoft.com/office/officeart/2005/8/layout/orgChart1"/>
    <dgm:cxn modelId="{AC0FE316-B710-4F17-A555-CDCB9AE57C43}" type="presOf" srcId="{CCA6AA62-0AB9-468A-ABE3-3D4947B2D1CC}" destId="{CBBC9131-0455-46E1-8713-C01ECFEB756B}" srcOrd="0" destOrd="0" presId="urn:microsoft.com/office/officeart/2005/8/layout/orgChart1"/>
    <dgm:cxn modelId="{47E6A941-C398-4244-AB0C-7D5A2C51F97F}" srcId="{CCA6AA62-0AB9-468A-ABE3-3D4947B2D1CC}" destId="{7A46843B-6EBE-4C25-B1DD-335AEA6F162E}" srcOrd="0" destOrd="0" parTransId="{2352C66A-E2C6-4290-BB16-2CB005CD4AD5}" sibTransId="{E43278C4-457F-4845-9453-A6E22A6B1D48}"/>
    <dgm:cxn modelId="{4E9FA970-0B30-4949-97B3-4D686FF64A87}" type="presOf" srcId="{6124BD0E-8230-4BCA-B980-E0D5B9E5EC8E}" destId="{6D8AD420-C89E-4AF3-82C9-912C1C37EB8F}" srcOrd="1" destOrd="0" presId="urn:microsoft.com/office/officeart/2005/8/layout/orgChart1"/>
    <dgm:cxn modelId="{4AC0527D-189C-4BD5-A7B6-E1060A633331}" srcId="{CCA6AA62-0AB9-468A-ABE3-3D4947B2D1CC}" destId="{6124BD0E-8230-4BCA-B980-E0D5B9E5EC8E}" srcOrd="1" destOrd="0" parTransId="{AE7E4F1D-DFEF-43E3-A484-B251ABAF9E99}" sibTransId="{8A352A07-9787-457A-8DD6-B90CED64476E}"/>
    <dgm:cxn modelId="{71E61386-0E8D-4303-9246-9C7FFB5D52E4}" type="presOf" srcId="{62F20178-12A0-40CB-8487-F6785A1F991A}" destId="{D3A3817E-7B33-4EAF-B75D-07AFB08A901E}" srcOrd="0" destOrd="0" presId="urn:microsoft.com/office/officeart/2005/8/layout/orgChart1"/>
    <dgm:cxn modelId="{1DCC9C8F-A701-4240-8129-4A8ABFBD7D3C}" srcId="{62F20178-12A0-40CB-8487-F6785A1F991A}" destId="{CCA6AA62-0AB9-468A-ABE3-3D4947B2D1CC}" srcOrd="0" destOrd="0" parTransId="{D6564685-45A0-4628-A082-B0F47E7F3FC4}" sibTransId="{162745D8-FCEF-4D6D-92BB-0B5B1278F122}"/>
    <dgm:cxn modelId="{29BDB0B7-10F7-4FBA-A933-377FC9D11C6B}" type="presOf" srcId="{CCA6AA62-0AB9-468A-ABE3-3D4947B2D1CC}" destId="{4C703BF3-EF3E-4E51-9393-77F21C737DF7}" srcOrd="1" destOrd="0" presId="urn:microsoft.com/office/officeart/2005/8/layout/orgChart1"/>
    <dgm:cxn modelId="{02F47DC0-DE10-4135-9F2C-6AB4F937E8C0}" type="presOf" srcId="{7A46843B-6EBE-4C25-B1DD-335AEA6F162E}" destId="{409BCA65-BB45-4E91-9F22-811159024015}" srcOrd="0" destOrd="0" presId="urn:microsoft.com/office/officeart/2005/8/layout/orgChart1"/>
    <dgm:cxn modelId="{750319C8-8E53-4915-BA33-40638778EEF0}" type="presOf" srcId="{2352C66A-E2C6-4290-BB16-2CB005CD4AD5}" destId="{0EA6234B-3DA3-4C50-B954-42A108B33959}" srcOrd="0" destOrd="0" presId="urn:microsoft.com/office/officeart/2005/8/layout/orgChart1"/>
    <dgm:cxn modelId="{8E22F6CB-90FA-4E1D-8BB1-C27690B136D5}" type="presOf" srcId="{7A46843B-6EBE-4C25-B1DD-335AEA6F162E}" destId="{1897525D-C8F5-4BC8-BC70-DB41EF733EA9}" srcOrd="1" destOrd="0" presId="urn:microsoft.com/office/officeart/2005/8/layout/orgChart1"/>
    <dgm:cxn modelId="{845113E0-CE0B-4715-B386-16745A6C21BF}" type="presOf" srcId="{6124BD0E-8230-4BCA-B980-E0D5B9E5EC8E}" destId="{B7344F43-9E16-4F4E-83F7-396CEE6B4625}" srcOrd="0" destOrd="0" presId="urn:microsoft.com/office/officeart/2005/8/layout/orgChart1"/>
    <dgm:cxn modelId="{B3D11657-100B-4F13-966F-CB76BC76A30E}" type="presParOf" srcId="{D3A3817E-7B33-4EAF-B75D-07AFB08A901E}" destId="{C181A3BD-8D10-4BF7-BF12-A894A26CEEEC}" srcOrd="0" destOrd="0" presId="urn:microsoft.com/office/officeart/2005/8/layout/orgChart1"/>
    <dgm:cxn modelId="{5FF6086D-FBFE-4D58-B108-556E205D61FA}" type="presParOf" srcId="{C181A3BD-8D10-4BF7-BF12-A894A26CEEEC}" destId="{25FDBF66-ABF0-46B8-95B2-05005792149F}" srcOrd="0" destOrd="0" presId="urn:microsoft.com/office/officeart/2005/8/layout/orgChart1"/>
    <dgm:cxn modelId="{1E2EBCFF-78F3-49A3-A131-308C772304EC}" type="presParOf" srcId="{25FDBF66-ABF0-46B8-95B2-05005792149F}" destId="{CBBC9131-0455-46E1-8713-C01ECFEB756B}" srcOrd="0" destOrd="0" presId="urn:microsoft.com/office/officeart/2005/8/layout/orgChart1"/>
    <dgm:cxn modelId="{C980630B-195D-497E-97A6-8118A7BBC3F0}" type="presParOf" srcId="{25FDBF66-ABF0-46B8-95B2-05005792149F}" destId="{4C703BF3-EF3E-4E51-9393-77F21C737DF7}" srcOrd="1" destOrd="0" presId="urn:microsoft.com/office/officeart/2005/8/layout/orgChart1"/>
    <dgm:cxn modelId="{6DFF1E3C-86C0-48F9-A714-54FBFDA8779D}" type="presParOf" srcId="{C181A3BD-8D10-4BF7-BF12-A894A26CEEEC}" destId="{3E9BD3FE-BF01-48AD-9644-97B1F398376B}" srcOrd="1" destOrd="0" presId="urn:microsoft.com/office/officeart/2005/8/layout/orgChart1"/>
    <dgm:cxn modelId="{BE10DBAE-ABF7-40C0-A2CD-6685667F6A32}" type="presParOf" srcId="{3E9BD3FE-BF01-48AD-9644-97B1F398376B}" destId="{0EA6234B-3DA3-4C50-B954-42A108B33959}" srcOrd="0" destOrd="0" presId="urn:microsoft.com/office/officeart/2005/8/layout/orgChart1"/>
    <dgm:cxn modelId="{DAEC2E4A-3B97-46E9-8911-F2B27D222BF7}" type="presParOf" srcId="{3E9BD3FE-BF01-48AD-9644-97B1F398376B}" destId="{8003F778-FABD-4410-B85C-D1E89F48EB59}" srcOrd="1" destOrd="0" presId="urn:microsoft.com/office/officeart/2005/8/layout/orgChart1"/>
    <dgm:cxn modelId="{C6F387C0-25CC-4868-834F-929D15091E78}" type="presParOf" srcId="{8003F778-FABD-4410-B85C-D1E89F48EB59}" destId="{EDDC1CFA-427C-44D3-84C0-6E0442387B05}" srcOrd="0" destOrd="0" presId="urn:microsoft.com/office/officeart/2005/8/layout/orgChart1"/>
    <dgm:cxn modelId="{29B37BE3-4E76-41B7-8CCC-075AC0C76572}" type="presParOf" srcId="{EDDC1CFA-427C-44D3-84C0-6E0442387B05}" destId="{409BCA65-BB45-4E91-9F22-811159024015}" srcOrd="0" destOrd="0" presId="urn:microsoft.com/office/officeart/2005/8/layout/orgChart1"/>
    <dgm:cxn modelId="{EC6DD60B-3F55-4B0B-B9BE-F0205E78B6F9}" type="presParOf" srcId="{EDDC1CFA-427C-44D3-84C0-6E0442387B05}" destId="{1897525D-C8F5-4BC8-BC70-DB41EF733EA9}" srcOrd="1" destOrd="0" presId="urn:microsoft.com/office/officeart/2005/8/layout/orgChart1"/>
    <dgm:cxn modelId="{319189C4-7FB3-4D5E-9F0A-25FD971BF85A}" type="presParOf" srcId="{8003F778-FABD-4410-B85C-D1E89F48EB59}" destId="{A2165408-21E2-4465-B766-AA0178E40DBE}" srcOrd="1" destOrd="0" presId="urn:microsoft.com/office/officeart/2005/8/layout/orgChart1"/>
    <dgm:cxn modelId="{10D47DBA-1DD7-4C02-8D40-EBB71CB12853}" type="presParOf" srcId="{8003F778-FABD-4410-B85C-D1E89F48EB59}" destId="{D2BF58DB-7597-48F8-9E60-4714BE6AFF4A}" srcOrd="2" destOrd="0" presId="urn:microsoft.com/office/officeart/2005/8/layout/orgChart1"/>
    <dgm:cxn modelId="{D68BE008-9687-48DF-A3A2-570FE85A0009}" type="presParOf" srcId="{3E9BD3FE-BF01-48AD-9644-97B1F398376B}" destId="{F239B1FE-237F-46D0-990C-3D694D3360F0}" srcOrd="2" destOrd="0" presId="urn:microsoft.com/office/officeart/2005/8/layout/orgChart1"/>
    <dgm:cxn modelId="{1DB09CCB-DB5B-44AF-85D5-45AE4DC1738E}" type="presParOf" srcId="{3E9BD3FE-BF01-48AD-9644-97B1F398376B}" destId="{6389AF09-D5A4-4D00-B842-F191FFB0A451}" srcOrd="3" destOrd="0" presId="urn:microsoft.com/office/officeart/2005/8/layout/orgChart1"/>
    <dgm:cxn modelId="{409FE195-4498-4AF2-B7B5-C7CA6D86E0F7}" type="presParOf" srcId="{6389AF09-D5A4-4D00-B842-F191FFB0A451}" destId="{11B847D8-4927-43BE-8CE7-52FAA77D307F}" srcOrd="0" destOrd="0" presId="urn:microsoft.com/office/officeart/2005/8/layout/orgChart1"/>
    <dgm:cxn modelId="{EADC5F4E-1AE1-43E7-B1AF-AA07DB874F6D}" type="presParOf" srcId="{11B847D8-4927-43BE-8CE7-52FAA77D307F}" destId="{B7344F43-9E16-4F4E-83F7-396CEE6B4625}" srcOrd="0" destOrd="0" presId="urn:microsoft.com/office/officeart/2005/8/layout/orgChart1"/>
    <dgm:cxn modelId="{33AD524E-E3EF-4DC9-BCD1-5544D60E45DD}" type="presParOf" srcId="{11B847D8-4927-43BE-8CE7-52FAA77D307F}" destId="{6D8AD420-C89E-4AF3-82C9-912C1C37EB8F}" srcOrd="1" destOrd="0" presId="urn:microsoft.com/office/officeart/2005/8/layout/orgChart1"/>
    <dgm:cxn modelId="{B052BB70-C02C-49B7-BE99-F9B2DB3E6A75}" type="presParOf" srcId="{6389AF09-D5A4-4D00-B842-F191FFB0A451}" destId="{34F459C7-4AA4-41A6-80C6-DFDF05795D87}" srcOrd="1" destOrd="0" presId="urn:microsoft.com/office/officeart/2005/8/layout/orgChart1"/>
    <dgm:cxn modelId="{F1172C69-9A31-4945-A676-DAF88CA50C97}" type="presParOf" srcId="{6389AF09-D5A4-4D00-B842-F191FFB0A451}" destId="{E0AA360B-F82F-4DFE-B5B5-DBD93C3B00F1}" srcOrd="2" destOrd="0" presId="urn:microsoft.com/office/officeart/2005/8/layout/orgChart1"/>
    <dgm:cxn modelId="{680EE0B0-58BE-44FC-9CA3-9FDB68447437}" type="presParOf" srcId="{C181A3BD-8D10-4BF7-BF12-A894A26CEEEC}" destId="{764D2CD2-F362-4B49-B7A3-7D9CD0D612DE}"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9B1FE-237F-46D0-990C-3D694D3360F0}">
      <dsp:nvSpPr>
        <dsp:cNvPr id="0" name=""/>
        <dsp:cNvSpPr/>
      </dsp:nvSpPr>
      <dsp:spPr>
        <a:xfrm>
          <a:off x="4748490" y="2236879"/>
          <a:ext cx="2622564" cy="978116"/>
        </a:xfrm>
        <a:custGeom>
          <a:avLst/>
          <a:gdLst/>
          <a:ahLst/>
          <a:cxnLst/>
          <a:rect l="0" t="0" r="0" b="0"/>
          <a:pathLst>
            <a:path>
              <a:moveTo>
                <a:pt x="0" y="0"/>
              </a:moveTo>
              <a:lnTo>
                <a:pt x="0" y="479646"/>
              </a:lnTo>
              <a:lnTo>
                <a:pt x="2622564" y="479646"/>
              </a:lnTo>
              <a:lnTo>
                <a:pt x="2622564" y="978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6234B-3DA3-4C50-B954-42A108B33959}">
      <dsp:nvSpPr>
        <dsp:cNvPr id="0" name=""/>
        <dsp:cNvSpPr/>
      </dsp:nvSpPr>
      <dsp:spPr>
        <a:xfrm>
          <a:off x="2124094" y="2236879"/>
          <a:ext cx="2624395" cy="996939"/>
        </a:xfrm>
        <a:custGeom>
          <a:avLst/>
          <a:gdLst/>
          <a:ahLst/>
          <a:cxnLst/>
          <a:rect l="0" t="0" r="0" b="0"/>
          <a:pathLst>
            <a:path>
              <a:moveTo>
                <a:pt x="2624395" y="0"/>
              </a:moveTo>
              <a:lnTo>
                <a:pt x="2624395" y="498469"/>
              </a:lnTo>
              <a:lnTo>
                <a:pt x="0" y="498469"/>
              </a:lnTo>
              <a:lnTo>
                <a:pt x="0" y="996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C9131-0455-46E1-8713-C01ECFEB756B}">
      <dsp:nvSpPr>
        <dsp:cNvPr id="0" name=""/>
        <dsp:cNvSpPr/>
      </dsp:nvSpPr>
      <dsp:spPr>
        <a:xfrm>
          <a:off x="2473070" y="1495369"/>
          <a:ext cx="4550839" cy="741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Approach of Sovereign Rating</a:t>
          </a:r>
          <a:endParaRPr lang="en-IN" sz="2900" kern="1200" dirty="0"/>
        </a:p>
      </dsp:txBody>
      <dsp:txXfrm>
        <a:off x="2473070" y="1495369"/>
        <a:ext cx="4550839" cy="741509"/>
      </dsp:txXfrm>
    </dsp:sp>
    <dsp:sp modelId="{409BCA65-BB45-4E91-9F22-811159024015}">
      <dsp:nvSpPr>
        <dsp:cNvPr id="0" name=""/>
        <dsp:cNvSpPr/>
      </dsp:nvSpPr>
      <dsp:spPr>
        <a:xfrm>
          <a:off x="5645" y="3233818"/>
          <a:ext cx="4236898" cy="689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Quantitative Approach</a:t>
          </a:r>
          <a:endParaRPr lang="en-IN" sz="2900" kern="1200" dirty="0"/>
        </a:p>
      </dsp:txBody>
      <dsp:txXfrm>
        <a:off x="5645" y="3233818"/>
        <a:ext cx="4236898" cy="689478"/>
      </dsp:txXfrm>
    </dsp:sp>
    <dsp:sp modelId="{B7344F43-9E16-4F4E-83F7-396CEE6B4625}">
      <dsp:nvSpPr>
        <dsp:cNvPr id="0" name=""/>
        <dsp:cNvSpPr/>
      </dsp:nvSpPr>
      <dsp:spPr>
        <a:xfrm>
          <a:off x="5245128" y="3214995"/>
          <a:ext cx="4251852" cy="676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Qualitative Approach</a:t>
          </a:r>
          <a:endParaRPr lang="en-IN" sz="2900" kern="1200" dirty="0"/>
        </a:p>
      </dsp:txBody>
      <dsp:txXfrm>
        <a:off x="5245128" y="3214995"/>
        <a:ext cx="4251852" cy="6765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6.sv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33906"/>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Session-4</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646331"/>
          </a:xfrm>
          <a:prstGeom prst="rect">
            <a:avLst/>
          </a:prstGeom>
          <a:noFill/>
        </p:spPr>
        <p:txBody>
          <a:bodyPr wrap="square">
            <a:spAutoFit/>
          </a:bodyPr>
          <a:lstStyle/>
          <a:p>
            <a:pPr algn="ctr"/>
            <a:r>
              <a:rPr lang="en-US" sz="3600" b="1" dirty="0"/>
              <a:t>Credit Rating-Sovereign Rating</a:t>
            </a:r>
            <a:endParaRPr lang="en-IN" sz="3600" b="1" dirty="0"/>
          </a:p>
        </p:txBody>
      </p:sp>
      <p:pic>
        <p:nvPicPr>
          <p:cNvPr id="8" name="Picture 7">
            <a:extLst>
              <a:ext uri="{FF2B5EF4-FFF2-40B4-BE49-F238E27FC236}">
                <a16:creationId xmlns:a16="http://schemas.microsoft.com/office/drawing/2014/main" id="{235A00D8-F3A7-0160-B79E-196BB01CF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687" y="2105219"/>
            <a:ext cx="4384125" cy="3046882"/>
          </a:xfrm>
          <a:prstGeom prst="rect">
            <a:avLst/>
          </a:prstGeom>
        </p:spPr>
      </p:pic>
    </p:spTree>
    <p:extLst>
      <p:ext uri="{BB962C8B-B14F-4D97-AF65-F5344CB8AC3E}">
        <p14:creationId xmlns:p14="http://schemas.microsoft.com/office/powerpoint/2010/main" val="157547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15009"/>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337EDE9A-C3C9-5F80-4087-FB4E9C67F74F}"/>
              </a:ext>
            </a:extLst>
          </p:cNvPr>
          <p:cNvSpPr txBox="1"/>
          <p:nvPr/>
        </p:nvSpPr>
        <p:spPr>
          <a:xfrm>
            <a:off x="802433" y="1101012"/>
            <a:ext cx="11010121" cy="5078313"/>
          </a:xfrm>
          <a:prstGeom prst="rect">
            <a:avLst/>
          </a:prstGeom>
          <a:noFill/>
        </p:spPr>
        <p:txBody>
          <a:bodyPr wrap="square">
            <a:spAutoFit/>
          </a:bodyPr>
          <a:lstStyle/>
          <a:p>
            <a:pPr algn="l"/>
            <a:r>
              <a:rPr lang="en-US" b="1" i="0" dirty="0">
                <a:solidFill>
                  <a:srgbClr val="374151"/>
                </a:solidFill>
                <a:effectLst/>
                <a:latin typeface="Arial" panose="020B0604020202020204" pitchFamily="34" charset="0"/>
                <a:cs typeface="Arial" panose="020B0604020202020204" pitchFamily="34" charset="0"/>
              </a:rPr>
              <a:t>Qualitative Approach:</a:t>
            </a:r>
          </a:p>
          <a:p>
            <a:pPr algn="l">
              <a:buFont typeface="+mj-lt"/>
              <a:buAutoNum type="arabicPeriod"/>
            </a:pPr>
            <a:r>
              <a:rPr lang="en-US" b="0" i="0" u="sng" dirty="0">
                <a:solidFill>
                  <a:srgbClr val="374151"/>
                </a:solidFill>
                <a:effectLst/>
                <a:latin typeface="Arial" panose="020B0604020202020204" pitchFamily="34" charset="0"/>
                <a:cs typeface="Arial" panose="020B0604020202020204" pitchFamily="34" charset="0"/>
              </a:rPr>
              <a:t>Institutional Factors: </a:t>
            </a:r>
            <a:r>
              <a:rPr lang="en-US" b="0" i="0" dirty="0">
                <a:solidFill>
                  <a:srgbClr val="374151"/>
                </a:solidFill>
                <a:effectLst/>
                <a:latin typeface="Arial" panose="020B0604020202020204" pitchFamily="34" charset="0"/>
                <a:cs typeface="Arial" panose="020B0604020202020204" pitchFamily="34" charset="0"/>
              </a:rPr>
              <a:t>The effectiveness of a country's political and legal institutions, including governance, transparency, and rule of law, is evaluated. Stable political systems, strong institutions, and clear legal frameworks are generally considered positive indicators for sovereign creditworthiness.</a:t>
            </a:r>
          </a:p>
          <a:p>
            <a:pPr algn="l">
              <a:buFont typeface="+mj-lt"/>
              <a:buAutoNum type="arabicPeriod"/>
            </a:pPr>
            <a:r>
              <a:rPr lang="en-US" b="0" i="0" u="sng" dirty="0">
                <a:solidFill>
                  <a:srgbClr val="374151"/>
                </a:solidFill>
                <a:effectLst/>
                <a:latin typeface="Arial" panose="020B0604020202020204" pitchFamily="34" charset="0"/>
                <a:cs typeface="Arial" panose="020B0604020202020204" pitchFamily="34" charset="0"/>
              </a:rPr>
              <a:t>Policy Environment: </a:t>
            </a:r>
            <a:r>
              <a:rPr lang="en-US" b="0" i="0" dirty="0">
                <a:solidFill>
                  <a:srgbClr val="374151"/>
                </a:solidFill>
                <a:effectLst/>
                <a:latin typeface="Arial" panose="020B0604020202020204" pitchFamily="34" charset="0"/>
                <a:cs typeface="Arial" panose="020B0604020202020204" pitchFamily="34" charset="0"/>
              </a:rPr>
              <a:t>Assessment of a country's policy framework, including monetary policy, fiscal policy, and regulatory environment, helps evaluate the government's ability to maintain stability, promote economic growth, and manage financial risks effectively.</a:t>
            </a:r>
          </a:p>
          <a:p>
            <a:pPr algn="l">
              <a:buFont typeface="+mj-lt"/>
              <a:buAutoNum type="arabicPeriod"/>
            </a:pPr>
            <a:r>
              <a:rPr lang="en-US" b="0" i="0" u="sng" dirty="0">
                <a:solidFill>
                  <a:srgbClr val="374151"/>
                </a:solidFill>
                <a:effectLst/>
                <a:latin typeface="Arial" panose="020B0604020202020204" pitchFamily="34" charset="0"/>
                <a:cs typeface="Arial" panose="020B0604020202020204" pitchFamily="34" charset="0"/>
              </a:rPr>
              <a:t>External Factors: </a:t>
            </a:r>
            <a:r>
              <a:rPr lang="en-US" b="0" i="0" dirty="0">
                <a:solidFill>
                  <a:srgbClr val="374151"/>
                </a:solidFill>
                <a:effectLst/>
                <a:latin typeface="Arial" panose="020B0604020202020204" pitchFamily="34" charset="0"/>
                <a:cs typeface="Arial" panose="020B0604020202020204" pitchFamily="34" charset="0"/>
              </a:rPr>
              <a:t>Factors such as geopolitical risks, external shocks, commodity price volatility, and exposure to international trade are considered. These factors assess the vulnerability of a country to external pressures and its ability to withstand and recover from adverse events.</a:t>
            </a:r>
          </a:p>
          <a:p>
            <a:pPr algn="l">
              <a:buFont typeface="+mj-lt"/>
              <a:buAutoNum type="arabicPeriod"/>
            </a:pPr>
            <a:r>
              <a:rPr lang="en-US" b="0" i="0" u="sng" dirty="0">
                <a:solidFill>
                  <a:srgbClr val="374151"/>
                </a:solidFill>
                <a:effectLst/>
                <a:latin typeface="Arial" panose="020B0604020202020204" pitchFamily="34" charset="0"/>
                <a:cs typeface="Arial" panose="020B0604020202020204" pitchFamily="34" charset="0"/>
              </a:rPr>
              <a:t>Social and Demographic Factors: </a:t>
            </a:r>
            <a:r>
              <a:rPr lang="en-US" b="0" i="0" dirty="0">
                <a:solidFill>
                  <a:srgbClr val="374151"/>
                </a:solidFill>
                <a:effectLst/>
                <a:latin typeface="Arial" panose="020B0604020202020204" pitchFamily="34" charset="0"/>
                <a:cs typeface="Arial" panose="020B0604020202020204" pitchFamily="34" charset="0"/>
              </a:rPr>
              <a:t>Socioeconomic indicators like education levels, human development, income distribution, social stability, and demographic trends are taken into account. These factors provide insights into a country's social resilience, human capital development, and potential economic growth prospects.</a:t>
            </a:r>
          </a:p>
          <a:p>
            <a:pPr algn="l"/>
            <a:r>
              <a:rPr lang="en-US" b="0" i="0" dirty="0">
                <a:solidFill>
                  <a:srgbClr val="374151"/>
                </a:solidFill>
                <a:effectLst/>
                <a:latin typeface="Arial" panose="020B0604020202020204" pitchFamily="34" charset="0"/>
                <a:cs typeface="Arial" panose="020B0604020202020204" pitchFamily="34" charset="0"/>
              </a:rPr>
              <a:t>Combining both approaches allows credit rating agencies and investors to gain a more comprehensive understanding of a sovereign's creditworthiness. While the quantitative approach relies on numerical data and financial metrics, the qualitative approach captures broader factors that influence a country's ability to meet its obligations and manage risks effectively.</a:t>
            </a:r>
          </a:p>
        </p:txBody>
      </p:sp>
    </p:spTree>
    <p:extLst>
      <p:ext uri="{BB962C8B-B14F-4D97-AF65-F5344CB8AC3E}">
        <p14:creationId xmlns:p14="http://schemas.microsoft.com/office/powerpoint/2010/main" val="413297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27992" y="290978"/>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extBox 3">
            <a:extLst>
              <a:ext uri="{FF2B5EF4-FFF2-40B4-BE49-F238E27FC236}">
                <a16:creationId xmlns:a16="http://schemas.microsoft.com/office/drawing/2014/main" id="{348670D0-8685-3DCB-03C9-F279C369FBE8}"/>
              </a:ext>
            </a:extLst>
          </p:cNvPr>
          <p:cNvSpPr txBox="1"/>
          <p:nvPr/>
        </p:nvSpPr>
        <p:spPr>
          <a:xfrm>
            <a:off x="810705" y="1102936"/>
            <a:ext cx="10256363"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 </a:t>
            </a:r>
            <a:r>
              <a:rPr lang="en-US" u="sng" dirty="0">
                <a:latin typeface="Arial" panose="020B0604020202020204" pitchFamily="34" charset="0"/>
                <a:cs typeface="Arial" panose="020B0604020202020204" pitchFamily="34" charset="0"/>
              </a:rPr>
              <a:t>Monetary Policy &amp; Central Bank Independence</a:t>
            </a:r>
          </a:p>
          <a:p>
            <a:pPr algn="l"/>
            <a:r>
              <a:rPr lang="en-US" b="0" i="0" dirty="0">
                <a:solidFill>
                  <a:srgbClr val="374151"/>
                </a:solidFill>
                <a:effectLst/>
                <a:latin typeface="Arial" panose="020B0604020202020204" pitchFamily="34" charset="0"/>
                <a:cs typeface="Arial" panose="020B0604020202020204" pitchFamily="34" charset="0"/>
              </a:rPr>
              <a:t> Assessing the independence and effectiveness of the central bank in formulating and implementing monetary policy. Analyzing factors such as inflation control, exchange rate stability, and credibility of monetary policy decisions.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 </a:t>
            </a:r>
            <a:r>
              <a:rPr lang="en-US" u="sng" dirty="0">
                <a:latin typeface="Arial" panose="020B0604020202020204" pitchFamily="34" charset="0"/>
                <a:cs typeface="Arial" panose="020B0604020202020204" pitchFamily="34" charset="0"/>
              </a:rPr>
              <a:t>Geopolitical Risk</a:t>
            </a:r>
          </a:p>
          <a:p>
            <a:pPr algn="l"/>
            <a:r>
              <a:rPr lang="en-US" b="0" i="0" dirty="0">
                <a:solidFill>
                  <a:srgbClr val="374151"/>
                </a:solidFill>
                <a:effectLst/>
                <a:latin typeface="Arial" panose="020B0604020202020204" pitchFamily="34" charset="0"/>
                <a:cs typeface="Arial" panose="020B0604020202020204" pitchFamily="34" charset="0"/>
              </a:rPr>
              <a:t>Examining geopolitical factors such as regional conflicts, territorial disputes, and potential threats to stability. Analyzing the impact of geopolitical risks on a country's economic prospects and ability to attract investment.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13012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27992" y="290978"/>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1028" name="Picture 4" descr="List of countries by Moody's credit rating as of March 2021 : r/europe">
            <a:extLst>
              <a:ext uri="{FF2B5EF4-FFF2-40B4-BE49-F238E27FC236}">
                <a16:creationId xmlns:a16="http://schemas.microsoft.com/office/drawing/2014/main" id="{D80B04A8-7028-4F3E-2C1A-BF376EFBC9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727" y="290979"/>
            <a:ext cx="6287678" cy="596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5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0"/>
            <a:ext cx="12202114" cy="7145134"/>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6" name="TextBox 5">
            <a:extLst>
              <a:ext uri="{FF2B5EF4-FFF2-40B4-BE49-F238E27FC236}">
                <a16:creationId xmlns:a16="http://schemas.microsoft.com/office/drawing/2014/main" id="{69D4875A-3A21-B060-9EDC-A1F5D3061F2B}"/>
              </a:ext>
            </a:extLst>
          </p:cNvPr>
          <p:cNvSpPr txBox="1"/>
          <p:nvPr/>
        </p:nvSpPr>
        <p:spPr>
          <a:xfrm>
            <a:off x="1035698" y="979714"/>
            <a:ext cx="8154954" cy="369332"/>
          </a:xfrm>
          <a:prstGeom prst="rect">
            <a:avLst/>
          </a:prstGeom>
          <a:noFill/>
        </p:spPr>
        <p:txBody>
          <a:bodyPr wrap="square">
            <a:spAutoFit/>
          </a:bodyPr>
          <a:lstStyle/>
          <a:p>
            <a:pPr algn="ctr"/>
            <a:r>
              <a:rPr lang="en-IN" b="1" dirty="0">
                <a:solidFill>
                  <a:schemeClr val="tx1"/>
                </a:solidFill>
              </a:rPr>
              <a:t>Different Scores to measure Sovereign Credit Rating…</a:t>
            </a:r>
            <a:endParaRPr lang="en-IN" b="1" dirty="0"/>
          </a:p>
        </p:txBody>
      </p:sp>
      <p:sp>
        <p:nvSpPr>
          <p:cNvPr id="8" name="TextBox 7">
            <a:extLst>
              <a:ext uri="{FF2B5EF4-FFF2-40B4-BE49-F238E27FC236}">
                <a16:creationId xmlns:a16="http://schemas.microsoft.com/office/drawing/2014/main" id="{980AD4DB-0B34-8CAD-48B7-056CB4CB7249}"/>
              </a:ext>
            </a:extLst>
          </p:cNvPr>
          <p:cNvSpPr txBox="1"/>
          <p:nvPr/>
        </p:nvSpPr>
        <p:spPr>
          <a:xfrm>
            <a:off x="1461155" y="1847654"/>
            <a:ext cx="7729497" cy="2585323"/>
          </a:xfrm>
          <a:prstGeom prst="rect">
            <a:avLst/>
          </a:prstGeom>
          <a:noFill/>
        </p:spPr>
        <p:txBody>
          <a:bodyPr wrap="square">
            <a:spAutoFit/>
          </a:bodyPr>
          <a:lstStyle/>
          <a:p>
            <a:pPr marL="342900" indent="-342900">
              <a:buFont typeface="+mj-lt"/>
              <a:buAutoNum type="alphaLcPeriod"/>
            </a:pPr>
            <a:r>
              <a:rPr lang="en-IN" sz="1800" b="1" dirty="0">
                <a:latin typeface="Times New Roman" panose="02020603050405020304" pitchFamily="18" charset="0"/>
                <a:cs typeface="Times New Roman" panose="02020603050405020304" pitchFamily="18" charset="0"/>
              </a:rPr>
              <a:t>Political Score</a:t>
            </a:r>
          </a:p>
          <a:p>
            <a:pPr marL="342900" indent="-342900">
              <a:buFont typeface="+mj-lt"/>
              <a:buAutoNum type="alphaLcPeriod"/>
            </a:pPr>
            <a:endParaRPr lang="en-IN" sz="1800" b="1" dirty="0">
              <a:latin typeface="Times New Roman" panose="02020603050405020304" pitchFamily="18" charset="0"/>
              <a:cs typeface="Times New Roman" panose="02020603050405020304" pitchFamily="18" charset="0"/>
            </a:endParaRPr>
          </a:p>
          <a:p>
            <a:pPr marL="342900" indent="-342900">
              <a:buFont typeface="+mj-lt"/>
              <a:buAutoNum type="alphaLcPeriod"/>
            </a:pPr>
            <a:r>
              <a:rPr lang="en-IN" sz="1800" b="1" dirty="0">
                <a:latin typeface="Times New Roman" panose="02020603050405020304" pitchFamily="18" charset="0"/>
                <a:cs typeface="Times New Roman" panose="02020603050405020304" pitchFamily="18" charset="0"/>
              </a:rPr>
              <a:t>Macro Economic Score</a:t>
            </a:r>
          </a:p>
          <a:p>
            <a:pPr marL="342900" indent="-342900">
              <a:buFont typeface="+mj-lt"/>
              <a:buAutoNum type="alphaLcPeriod"/>
            </a:pPr>
            <a:endParaRPr lang="en-IN" sz="1800" b="1" dirty="0">
              <a:latin typeface="Times New Roman" panose="02020603050405020304" pitchFamily="18" charset="0"/>
              <a:cs typeface="Times New Roman" panose="02020603050405020304" pitchFamily="18" charset="0"/>
            </a:endParaRPr>
          </a:p>
          <a:p>
            <a:pPr marL="342900" indent="-342900">
              <a:buFont typeface="+mj-lt"/>
              <a:buAutoNum type="alphaLcPeriod"/>
            </a:pPr>
            <a:r>
              <a:rPr lang="en-IN" sz="1800" b="1" dirty="0">
                <a:latin typeface="Times New Roman" panose="02020603050405020304" pitchFamily="18" charset="0"/>
                <a:cs typeface="Times New Roman" panose="02020603050405020304" pitchFamily="18" charset="0"/>
              </a:rPr>
              <a:t>External finance Score</a:t>
            </a:r>
          </a:p>
          <a:p>
            <a:pPr marL="342900" indent="-342900">
              <a:buFont typeface="+mj-lt"/>
              <a:buAutoNum type="alphaLcPeriod"/>
            </a:pPr>
            <a:endParaRPr lang="en-IN" sz="1800" b="1" dirty="0">
              <a:latin typeface="Times New Roman" panose="02020603050405020304" pitchFamily="18" charset="0"/>
              <a:cs typeface="Times New Roman" panose="02020603050405020304" pitchFamily="18" charset="0"/>
            </a:endParaRPr>
          </a:p>
          <a:p>
            <a:pPr marL="342900" indent="-342900">
              <a:buFont typeface="+mj-lt"/>
              <a:buAutoNum type="alphaLcPeriod"/>
            </a:pPr>
            <a:r>
              <a:rPr lang="en-IN" sz="1800" b="1" dirty="0">
                <a:latin typeface="Times New Roman" panose="02020603050405020304" pitchFamily="18" charset="0"/>
                <a:cs typeface="Times New Roman" panose="02020603050405020304" pitchFamily="18" charset="0"/>
              </a:rPr>
              <a:t>Fiscal Score</a:t>
            </a:r>
          </a:p>
          <a:p>
            <a:pPr marL="342900" indent="-342900">
              <a:buFont typeface="+mj-lt"/>
              <a:buAutoNum type="alphaLcPeriod"/>
            </a:pPr>
            <a:endParaRPr lang="en-IN" sz="1800" b="1" dirty="0">
              <a:latin typeface="Times New Roman" panose="02020603050405020304" pitchFamily="18" charset="0"/>
              <a:cs typeface="Times New Roman" panose="02020603050405020304" pitchFamily="18" charset="0"/>
            </a:endParaRPr>
          </a:p>
          <a:p>
            <a:pPr marL="342900" indent="-342900">
              <a:buFont typeface="+mj-lt"/>
              <a:buAutoNum type="alphaLcPeriod"/>
            </a:pPr>
            <a:r>
              <a:rPr lang="en-IN" sz="1800" b="1" dirty="0">
                <a:latin typeface="Times New Roman" panose="02020603050405020304" pitchFamily="18" charset="0"/>
                <a:cs typeface="Times New Roman" panose="02020603050405020304" pitchFamily="18" charset="0"/>
              </a:rPr>
              <a:t>Monetary &amp; Liquidity Score</a:t>
            </a:r>
          </a:p>
        </p:txBody>
      </p:sp>
    </p:spTree>
    <p:extLst>
      <p:ext uri="{BB962C8B-B14F-4D97-AF65-F5344CB8AC3E}">
        <p14:creationId xmlns:p14="http://schemas.microsoft.com/office/powerpoint/2010/main" val="391524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3074" name="Picture 2" descr="International Credit Rating Agencies Scores, Meanings, and Color-Coding |  Download Scientific Diagram">
            <a:extLst>
              <a:ext uri="{FF2B5EF4-FFF2-40B4-BE49-F238E27FC236}">
                <a16:creationId xmlns:a16="http://schemas.microsoft.com/office/drawing/2014/main" id="{2EFC89FD-71EC-FC3C-3CFE-F63A39F2F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480" y="233891"/>
            <a:ext cx="5894781" cy="566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3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528" y="3844"/>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6" name="Picture 5">
            <a:extLst>
              <a:ext uri="{FF2B5EF4-FFF2-40B4-BE49-F238E27FC236}">
                <a16:creationId xmlns:a16="http://schemas.microsoft.com/office/drawing/2014/main" id="{1B7B85D0-7F46-FF19-5C24-8B3850797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847" y="1340232"/>
            <a:ext cx="9513196" cy="4558978"/>
          </a:xfrm>
          <a:prstGeom prst="rect">
            <a:avLst/>
          </a:prstGeom>
        </p:spPr>
      </p:pic>
      <p:sp>
        <p:nvSpPr>
          <p:cNvPr id="8" name="TextBox 7">
            <a:extLst>
              <a:ext uri="{FF2B5EF4-FFF2-40B4-BE49-F238E27FC236}">
                <a16:creationId xmlns:a16="http://schemas.microsoft.com/office/drawing/2014/main" id="{05A46970-45D8-15CC-D21C-41FEC98E5988}"/>
              </a:ext>
            </a:extLst>
          </p:cNvPr>
          <p:cNvSpPr txBox="1"/>
          <p:nvPr/>
        </p:nvSpPr>
        <p:spPr>
          <a:xfrm>
            <a:off x="2743200" y="723900"/>
            <a:ext cx="756984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Credit Rating Descriptions</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60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pic>
        <p:nvPicPr>
          <p:cNvPr id="2050" name="Picture 2" descr="Sovereign Credit Ratings - Measurement Of Sovereign Credit Quality - Credit  Benchmark">
            <a:extLst>
              <a:ext uri="{FF2B5EF4-FFF2-40B4-BE49-F238E27FC236}">
                <a16:creationId xmlns:a16="http://schemas.microsoft.com/office/drawing/2014/main" id="{FDBBF5EB-477F-EF70-0777-4673DF166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751" y="962863"/>
            <a:ext cx="6260674" cy="38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1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Rectangle 3">
            <a:extLst>
              <a:ext uri="{FF2B5EF4-FFF2-40B4-BE49-F238E27FC236}">
                <a16:creationId xmlns:a16="http://schemas.microsoft.com/office/drawing/2014/main" id="{72D2BD71-31E3-A375-0355-DEEAF566E05C}"/>
              </a:ext>
            </a:extLst>
          </p:cNvPr>
          <p:cNvSpPr/>
          <p:nvPr/>
        </p:nvSpPr>
        <p:spPr>
          <a:xfrm>
            <a:off x="3426106" y="2187615"/>
            <a:ext cx="6516547" cy="18172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2"/>
                  </a:solidFill>
                  <a:prstDash val="solid"/>
                </a:ln>
                <a:solidFill>
                  <a:srgbClr val="27030E"/>
                </a:solidFill>
                <a:latin typeface="Bradley Hand ITC" panose="03070402050302030203" pitchFamily="66" charset="0"/>
              </a:rPr>
              <a:t>THANK YOU</a:t>
            </a:r>
            <a:endParaRPr lang="en-IN" sz="4800" b="1" dirty="0">
              <a:ln w="22225">
                <a:solidFill>
                  <a:schemeClr val="accent2"/>
                </a:solidFill>
                <a:prstDash val="solid"/>
              </a:ln>
              <a:solidFill>
                <a:srgbClr val="27030E"/>
              </a:solidFill>
              <a:latin typeface="Bradley Hand ITC" panose="03070402050302030203" pitchFamily="66" charset="0"/>
            </a:endParaRPr>
          </a:p>
        </p:txBody>
      </p:sp>
    </p:spTree>
    <p:extLst>
      <p:ext uri="{BB962C8B-B14F-4D97-AF65-F5344CB8AC3E}">
        <p14:creationId xmlns:p14="http://schemas.microsoft.com/office/powerpoint/2010/main" val="338474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15010"/>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11" name="TextBox 10">
            <a:extLst>
              <a:ext uri="{FF2B5EF4-FFF2-40B4-BE49-F238E27FC236}">
                <a16:creationId xmlns:a16="http://schemas.microsoft.com/office/drawing/2014/main" id="{C0A318DC-0FF9-F62E-3789-6091B2EAD2BC}"/>
              </a:ext>
            </a:extLst>
          </p:cNvPr>
          <p:cNvSpPr txBox="1"/>
          <p:nvPr/>
        </p:nvSpPr>
        <p:spPr>
          <a:xfrm>
            <a:off x="986044" y="1059026"/>
            <a:ext cx="3638937" cy="4524315"/>
          </a:xfrm>
          <a:prstGeom prst="rect">
            <a:avLst/>
          </a:prstGeom>
          <a:noFill/>
        </p:spPr>
        <p:txBody>
          <a:bodyPr wrap="square">
            <a:spAutoFit/>
          </a:bodyPr>
          <a:lstStyle/>
          <a:p>
            <a:pPr marL="342900" indent="-342900">
              <a:buFontTx/>
              <a:buAutoNum type="arabicPeriod"/>
            </a:pPr>
            <a:endParaRPr lang="en-US" sz="2000" b="1" dirty="0"/>
          </a:p>
          <a:p>
            <a:pPr marL="342900" indent="-342900">
              <a:buFont typeface="Wingdings" panose="05000000000000000000" pitchFamily="2" charset="2"/>
              <a:buChar char="§"/>
            </a:pPr>
            <a:r>
              <a:rPr lang="en-US" sz="2000" b="1" dirty="0"/>
              <a:t>What do you understand by Sovereign Rating</a:t>
            </a:r>
            <a:endParaRPr lang="en-IN" sz="2000" b="1" dirty="0"/>
          </a:p>
          <a:p>
            <a:pPr marL="514350" indent="-514350">
              <a:buFont typeface="+mj-lt"/>
              <a:buAutoNum type="romanLcPeriod"/>
            </a:pPr>
            <a:r>
              <a:rPr lang="en-US" sz="2000" dirty="0">
                <a:latin typeface="Times New Roman" panose="02020603050405020304" pitchFamily="18" charset="0"/>
                <a:cs typeface="Times New Roman" panose="02020603050405020304" pitchFamily="18" charset="0"/>
              </a:rPr>
              <a:t>Definition </a:t>
            </a:r>
          </a:p>
          <a:p>
            <a:pPr marL="514350" indent="-514350">
              <a:buFont typeface="+mj-lt"/>
              <a:buAutoNum type="romanLcPeriod"/>
            </a:pPr>
            <a:r>
              <a:rPr lang="en-US" sz="2000" i="0" dirty="0">
                <a:solidFill>
                  <a:srgbClr val="374151"/>
                </a:solidFill>
                <a:effectLst/>
                <a:latin typeface="Times New Roman" panose="02020603050405020304" pitchFamily="18" charset="0"/>
                <a:cs typeface="Times New Roman" panose="02020603050405020304" pitchFamily="18" charset="0"/>
              </a:rPr>
              <a:t>Importance of Sovereign credit ratings </a:t>
            </a:r>
          </a:p>
          <a:p>
            <a:pPr marL="514350" indent="-514350">
              <a:buFont typeface="+mj-lt"/>
              <a:buAutoNum type="romanLcPeriod"/>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solidFill>
                  <a:srgbClr val="343541"/>
                </a:solidFill>
                <a:latin typeface="Söhne"/>
              </a:rPr>
              <a:t>D</a:t>
            </a:r>
            <a:r>
              <a:rPr lang="en-US" sz="2000" b="1" i="0" dirty="0">
                <a:solidFill>
                  <a:srgbClr val="343541"/>
                </a:solidFill>
                <a:effectLst/>
                <a:latin typeface="Söhne"/>
              </a:rPr>
              <a:t>eterminants used in evaluation of sovereign rating</a:t>
            </a:r>
            <a:endParaRPr lang="en-IN"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IN"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mj-lt"/>
            </a:endParaRPr>
          </a:p>
          <a:p>
            <a:endParaRPr lang="en-US" sz="800" dirty="0">
              <a:latin typeface="+mj-lt"/>
            </a:endParaRPr>
          </a:p>
        </p:txBody>
      </p:sp>
      <p:sp>
        <p:nvSpPr>
          <p:cNvPr id="13" name="TextBox 12">
            <a:extLst>
              <a:ext uri="{FF2B5EF4-FFF2-40B4-BE49-F238E27FC236}">
                <a16:creationId xmlns:a16="http://schemas.microsoft.com/office/drawing/2014/main" id="{FDDEA835-EC07-1D45-8424-48E0AE5FD569}"/>
              </a:ext>
            </a:extLst>
          </p:cNvPr>
          <p:cNvSpPr txBox="1"/>
          <p:nvPr/>
        </p:nvSpPr>
        <p:spPr>
          <a:xfrm>
            <a:off x="6020245" y="1035699"/>
            <a:ext cx="4851919" cy="452431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Approach in Sovereign Rating</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Quantitative Approach</a:t>
            </a:r>
          </a:p>
          <a:p>
            <a:r>
              <a:rPr lang="en-US" sz="2000" dirty="0">
                <a:latin typeface="Times New Roman" panose="02020603050405020304" pitchFamily="18" charset="0"/>
                <a:cs typeface="Times New Roman" panose="02020603050405020304" pitchFamily="18" charset="0"/>
              </a:rPr>
              <a:t>     ii. Qualitative Approach</a:t>
            </a:r>
          </a:p>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Sovereign Rating for few countries</a:t>
            </a:r>
          </a:p>
          <a:p>
            <a:pPr marL="285750" indent="-285750">
              <a:buFont typeface="Wingdings" panose="05000000000000000000" pitchFamily="2" charset="2"/>
              <a:buChar char="§"/>
            </a:pPr>
            <a:r>
              <a:rPr lang="en-IN" sz="2000" b="1" dirty="0"/>
              <a:t> Different scores to measure Sovereign   Credit Rating</a:t>
            </a:r>
          </a:p>
          <a:p>
            <a:pPr marL="342900" indent="-342900">
              <a:buFont typeface="Wingdings" panose="05000000000000000000" pitchFamily="2" charset="2"/>
              <a:buChar char="§"/>
            </a:pPr>
            <a:r>
              <a:rPr lang="en-IN" sz="2000" b="1" dirty="0"/>
              <a:t> Credit Rating Description</a:t>
            </a:r>
          </a:p>
          <a:p>
            <a:pPr marL="342900" indent="-342900">
              <a:buFont typeface="Wingdings" panose="05000000000000000000" pitchFamily="2" charset="2"/>
              <a:buChar char="§"/>
            </a:pPr>
            <a:r>
              <a:rPr lang="en-IN" sz="2000" b="1" dirty="0"/>
              <a:t> Case Study</a:t>
            </a:r>
          </a:p>
          <a:p>
            <a:pPr marL="342900" indent="-342900">
              <a:buAutoNum type="arabicPeriod" startAt="14"/>
            </a:pPr>
            <a:endParaRPr lang="en-IN" dirty="0"/>
          </a:p>
          <a:p>
            <a:pPr marL="342900" indent="-342900">
              <a:buAutoNum type="arabicPeriod" startAt="14"/>
            </a:pPr>
            <a:endParaRPr lang="en-IN" dirty="0"/>
          </a:p>
          <a:p>
            <a:pPr marL="342900" indent="-342900">
              <a:buAutoNum type="arabicPeriod" startAt="14"/>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solidFill>
                <a:schemeClr val="tx1">
                  <a:lumMod val="95000"/>
                  <a:lumOff val="5000"/>
                </a:schemeClr>
              </a:solidFill>
            </a:endParaRPr>
          </a:p>
        </p:txBody>
      </p:sp>
    </p:spTree>
    <p:extLst>
      <p:ext uri="{BB962C8B-B14F-4D97-AF65-F5344CB8AC3E}">
        <p14:creationId xmlns:p14="http://schemas.microsoft.com/office/powerpoint/2010/main" val="131186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What do you understand by Sovereign Rating</a:t>
            </a:r>
            <a:endParaRPr lang="en-IN" sz="2800" b="1" dirty="0"/>
          </a:p>
        </p:txBody>
      </p:sp>
      <p:sp>
        <p:nvSpPr>
          <p:cNvPr id="3" name="TextBox 2">
            <a:extLst>
              <a:ext uri="{FF2B5EF4-FFF2-40B4-BE49-F238E27FC236}">
                <a16:creationId xmlns:a16="http://schemas.microsoft.com/office/drawing/2014/main" id="{F4A5D4C5-38E4-0F92-E7F2-4CC32B4D0C24}"/>
              </a:ext>
            </a:extLst>
          </p:cNvPr>
          <p:cNvSpPr txBox="1"/>
          <p:nvPr/>
        </p:nvSpPr>
        <p:spPr>
          <a:xfrm>
            <a:off x="709127" y="1692494"/>
            <a:ext cx="3769567" cy="2554545"/>
          </a:xfrm>
          <a:prstGeom prst="rect">
            <a:avLst/>
          </a:prstGeom>
          <a:noFill/>
        </p:spPr>
        <p:txBody>
          <a:bodyPr wrap="square">
            <a:spAutoFit/>
          </a:bodyPr>
          <a:lstStyle/>
          <a:p>
            <a:r>
              <a:rPr lang="en-US" sz="1600" b="1" i="0" dirty="0">
                <a:solidFill>
                  <a:srgbClr val="374151"/>
                </a:solidFill>
                <a:effectLst/>
                <a:latin typeface="Times New Roman" panose="02020603050405020304" pitchFamily="18" charset="0"/>
                <a:cs typeface="Times New Roman" panose="02020603050405020304" pitchFamily="18" charset="0"/>
              </a:rPr>
              <a:t>A sovereign rating, also known as a credit rating, is an assessment of the creditworthiness of a country or sovereign entity. It is provided by credit rating agencies, such as Standard &amp; Poor's (S&amp;P), Moody's, and Fitch Ratings. These agencies evaluate the financial and economic stability of a country and assign a rating based on their analysis.</a:t>
            </a:r>
            <a:endParaRPr lang="en-IN" sz="16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2F76B45-3724-9685-5DA2-565968185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787" y="1768185"/>
            <a:ext cx="5977423" cy="4655910"/>
          </a:xfrm>
          <a:prstGeom prst="rect">
            <a:avLst/>
          </a:prstGeom>
        </p:spPr>
      </p:pic>
    </p:spTree>
    <p:extLst>
      <p:ext uri="{BB962C8B-B14F-4D97-AF65-F5344CB8AC3E}">
        <p14:creationId xmlns:p14="http://schemas.microsoft.com/office/powerpoint/2010/main" val="31246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4329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extBox 3">
            <a:extLst>
              <a:ext uri="{FF2B5EF4-FFF2-40B4-BE49-F238E27FC236}">
                <a16:creationId xmlns:a16="http://schemas.microsoft.com/office/drawing/2014/main" id="{92A55654-9F30-E515-BC99-183026EDEC3F}"/>
              </a:ext>
            </a:extLst>
          </p:cNvPr>
          <p:cNvSpPr txBox="1"/>
          <p:nvPr/>
        </p:nvSpPr>
        <p:spPr>
          <a:xfrm flipH="1">
            <a:off x="913466" y="863968"/>
            <a:ext cx="812789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Importance of Sovereign Credit Rating</a:t>
            </a:r>
            <a:endParaRPr lang="en-IN" sz="24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84D6A1D-1B61-7E3E-9128-36F84F9365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501" y="1465701"/>
            <a:ext cx="4780307" cy="3588977"/>
          </a:xfrm>
          <a:prstGeom prst="rect">
            <a:avLst/>
          </a:prstGeom>
        </p:spPr>
      </p:pic>
      <p:sp>
        <p:nvSpPr>
          <p:cNvPr id="10" name="TextBox 9">
            <a:extLst>
              <a:ext uri="{FF2B5EF4-FFF2-40B4-BE49-F238E27FC236}">
                <a16:creationId xmlns:a16="http://schemas.microsoft.com/office/drawing/2014/main" id="{F9CA1019-0AD5-EE63-6D74-1D41E37651BA}"/>
              </a:ext>
            </a:extLst>
          </p:cNvPr>
          <p:cNvSpPr txBox="1"/>
          <p:nvPr/>
        </p:nvSpPr>
        <p:spPr>
          <a:xfrm>
            <a:off x="5453308" y="1465701"/>
            <a:ext cx="6303263" cy="369332"/>
          </a:xfrm>
          <a:prstGeom prst="rect">
            <a:avLst/>
          </a:prstGeom>
          <a:noFill/>
        </p:spPr>
        <p:txBody>
          <a:bodyPr wrap="square">
            <a:spAutoFit/>
          </a:bodyPr>
          <a:lstStyle/>
          <a:p>
            <a:r>
              <a:rPr lang="en-US" b="0" i="0" dirty="0">
                <a:solidFill>
                  <a:srgbClr val="374151"/>
                </a:solidFill>
                <a:effectLst/>
                <a:latin typeface="Söhne"/>
              </a:rPr>
              <a:t>Sovereign credit ratings are important for several reasons:</a:t>
            </a:r>
            <a:endParaRPr lang="en-IN" dirty="0"/>
          </a:p>
        </p:txBody>
      </p:sp>
      <p:sp>
        <p:nvSpPr>
          <p:cNvPr id="12" name="TextBox 11">
            <a:extLst>
              <a:ext uri="{FF2B5EF4-FFF2-40B4-BE49-F238E27FC236}">
                <a16:creationId xmlns:a16="http://schemas.microsoft.com/office/drawing/2014/main" id="{1DCBBA54-9EA3-7D76-D382-961B97347555}"/>
              </a:ext>
            </a:extLst>
          </p:cNvPr>
          <p:cNvSpPr txBox="1"/>
          <p:nvPr/>
        </p:nvSpPr>
        <p:spPr>
          <a:xfrm>
            <a:off x="5453308" y="1835034"/>
            <a:ext cx="6303262" cy="3693319"/>
          </a:xfrm>
          <a:prstGeom prst="rect">
            <a:avLst/>
          </a:prstGeom>
          <a:noFill/>
        </p:spPr>
        <p:txBody>
          <a:bodyPr wrap="square">
            <a:spAutoFit/>
          </a:bodyPr>
          <a:lstStyle/>
          <a:p>
            <a:pPr algn="l">
              <a:buFont typeface="+mj-lt"/>
              <a:buAutoNum type="arabicPeriod"/>
            </a:pPr>
            <a:r>
              <a:rPr lang="en-US" b="1" i="0" dirty="0">
                <a:solidFill>
                  <a:srgbClr val="374151"/>
                </a:solidFill>
                <a:effectLst/>
                <a:latin typeface="Times New Roman" panose="02020603050405020304" pitchFamily="18" charset="0"/>
                <a:cs typeface="Times New Roman" panose="02020603050405020304" pitchFamily="18" charset="0"/>
              </a:rPr>
              <a:t>Borrowing Costs: </a:t>
            </a:r>
            <a:r>
              <a:rPr lang="en-US" b="0" i="0" dirty="0">
                <a:solidFill>
                  <a:srgbClr val="374151"/>
                </a:solidFill>
                <a:effectLst/>
                <a:latin typeface="Söhne"/>
              </a:rPr>
              <a:t>Sovereign credit ratings affect the borrowing costs of a country. Higher credit ratings indicate lower risk, and thus, countries with better ratings can borrow money at lower interest rates. This allows governments to finance their operations and invest in infrastructure, healthcare, education, and other areas at a lower cost.</a:t>
            </a:r>
          </a:p>
          <a:p>
            <a:pPr>
              <a:buFont typeface="+mj-lt"/>
              <a:buAutoNum type="arabicPeriod"/>
            </a:pPr>
            <a:r>
              <a:rPr lang="en-US" b="1" i="0" dirty="0">
                <a:solidFill>
                  <a:srgbClr val="374151"/>
                </a:solidFill>
                <a:effectLst/>
                <a:latin typeface="Söhne"/>
              </a:rPr>
              <a:t>Investor Confidence: </a:t>
            </a:r>
            <a:r>
              <a:rPr lang="en-US" b="0" i="0" dirty="0">
                <a:solidFill>
                  <a:srgbClr val="374151"/>
                </a:solidFill>
                <a:effectLst/>
                <a:latin typeface="Söhne"/>
              </a:rPr>
              <a:t>Credit ratings provide investors with an assessment of a country's creditworthiness. A higher rating suggests lower risk and greater confidence in a country's ability to repay its debts. This can attract foreign investors and increase the inflow of capital, stimulating economic growth and development.</a:t>
            </a:r>
          </a:p>
          <a:p>
            <a:pPr algn="l">
              <a:buFont typeface="+mj-lt"/>
              <a:buAutoNum type="arabicPeriod"/>
            </a:pPr>
            <a:endParaRPr lang="en-US" b="0" i="0" dirty="0">
              <a:solidFill>
                <a:srgbClr val="374151"/>
              </a:solidFill>
              <a:effectLst/>
              <a:latin typeface="Söhne"/>
            </a:endParaRPr>
          </a:p>
          <a:p>
            <a:pPr algn="l">
              <a:buFont typeface="+mj-lt"/>
              <a:buAutoNum type="arabicPeriod"/>
            </a:pPr>
            <a:endParaRPr lang="en-US" b="0" i="0" dirty="0">
              <a:solidFill>
                <a:srgbClr val="374151"/>
              </a:solidFill>
              <a:effectLst/>
              <a:latin typeface="Söhne"/>
            </a:endParaRPr>
          </a:p>
        </p:txBody>
      </p:sp>
    </p:spTree>
    <p:extLst>
      <p:ext uri="{BB962C8B-B14F-4D97-AF65-F5344CB8AC3E}">
        <p14:creationId xmlns:p14="http://schemas.microsoft.com/office/powerpoint/2010/main" val="348015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15009"/>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extBox 3">
            <a:extLst>
              <a:ext uri="{FF2B5EF4-FFF2-40B4-BE49-F238E27FC236}">
                <a16:creationId xmlns:a16="http://schemas.microsoft.com/office/drawing/2014/main" id="{92A55654-9F30-E515-BC99-183026EDEC3F}"/>
              </a:ext>
            </a:extLst>
          </p:cNvPr>
          <p:cNvSpPr txBox="1"/>
          <p:nvPr/>
        </p:nvSpPr>
        <p:spPr>
          <a:xfrm flipH="1">
            <a:off x="913466" y="863968"/>
            <a:ext cx="812789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Contd.--- Importance of Sovereign Credit Rating</a:t>
            </a:r>
            <a:endParaRPr lang="en-IN"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CBBA54-9EA3-7D76-D382-961B97347555}"/>
              </a:ext>
            </a:extLst>
          </p:cNvPr>
          <p:cNvSpPr txBox="1"/>
          <p:nvPr/>
        </p:nvSpPr>
        <p:spPr>
          <a:xfrm>
            <a:off x="5495730" y="1810140"/>
            <a:ext cx="6260839" cy="646331"/>
          </a:xfrm>
          <a:prstGeom prst="rect">
            <a:avLst/>
          </a:prstGeom>
          <a:noFill/>
        </p:spPr>
        <p:txBody>
          <a:bodyPr wrap="square">
            <a:spAutoFit/>
          </a:bodyPr>
          <a:lstStyle/>
          <a:p>
            <a:pPr algn="l">
              <a:buFont typeface="+mj-lt"/>
              <a:buAutoNum type="arabicPeriod"/>
            </a:pPr>
            <a:endParaRPr lang="en-US" b="0" i="0" dirty="0">
              <a:solidFill>
                <a:srgbClr val="374151"/>
              </a:solidFill>
              <a:effectLst/>
              <a:latin typeface="Söhne"/>
            </a:endParaRPr>
          </a:p>
          <a:p>
            <a:pPr algn="l">
              <a:buFont typeface="+mj-lt"/>
              <a:buAutoNum type="arabicPeriod"/>
            </a:pPr>
            <a:endParaRPr lang="en-US" b="0" i="0" dirty="0">
              <a:solidFill>
                <a:srgbClr val="374151"/>
              </a:solidFill>
              <a:effectLst/>
              <a:latin typeface="Söhne"/>
            </a:endParaRPr>
          </a:p>
        </p:txBody>
      </p:sp>
      <p:sp>
        <p:nvSpPr>
          <p:cNvPr id="7" name="TextBox 6">
            <a:extLst>
              <a:ext uri="{FF2B5EF4-FFF2-40B4-BE49-F238E27FC236}">
                <a16:creationId xmlns:a16="http://schemas.microsoft.com/office/drawing/2014/main" id="{60AF2D73-37C4-8229-3C47-DAD6A15B6C04}"/>
              </a:ext>
            </a:extLst>
          </p:cNvPr>
          <p:cNvSpPr txBox="1"/>
          <p:nvPr/>
        </p:nvSpPr>
        <p:spPr>
          <a:xfrm>
            <a:off x="913466" y="1584023"/>
            <a:ext cx="9695440" cy="3693319"/>
          </a:xfrm>
          <a:prstGeom prst="rect">
            <a:avLst/>
          </a:prstGeom>
          <a:noFill/>
        </p:spPr>
        <p:txBody>
          <a:bodyPr wrap="square">
            <a:spAutoFit/>
          </a:bodyPr>
          <a:lstStyle/>
          <a:p>
            <a:pPr algn="l"/>
            <a:r>
              <a:rPr lang="en-US" b="0" i="0" dirty="0">
                <a:solidFill>
                  <a:srgbClr val="374151"/>
                </a:solidFill>
                <a:effectLst/>
                <a:latin typeface="Söhne"/>
              </a:rPr>
              <a:t>3.</a:t>
            </a:r>
            <a:r>
              <a:rPr lang="en-US" b="1" i="0" dirty="0">
                <a:solidFill>
                  <a:srgbClr val="374151"/>
                </a:solidFill>
                <a:effectLst/>
                <a:latin typeface="Times New Roman" panose="02020603050405020304" pitchFamily="18" charset="0"/>
                <a:cs typeface="Times New Roman" panose="02020603050405020304" pitchFamily="18" charset="0"/>
              </a:rPr>
              <a:t>Access to International Markets: </a:t>
            </a:r>
            <a:r>
              <a:rPr lang="en-US" b="0" i="0" dirty="0">
                <a:solidFill>
                  <a:srgbClr val="374151"/>
                </a:solidFill>
                <a:effectLst/>
                <a:latin typeface="Söhne"/>
              </a:rPr>
              <a:t>Countries with higher credit ratings have better access to international financial markets. They can issue bonds and other debt instruments at favorable terms, attracting a broader range of investors. This enables governments to diversify their funding sources and raise capital for various projects and initiatives.</a:t>
            </a:r>
          </a:p>
          <a:p>
            <a:pPr algn="l"/>
            <a:r>
              <a:rPr lang="en-US" b="1" i="0" dirty="0">
                <a:solidFill>
                  <a:srgbClr val="374151"/>
                </a:solidFill>
                <a:effectLst/>
                <a:latin typeface="Söhne"/>
              </a:rPr>
              <a:t>4.</a:t>
            </a:r>
            <a:r>
              <a:rPr lang="en-US" b="1" i="0" dirty="0">
                <a:solidFill>
                  <a:srgbClr val="374151"/>
                </a:solidFill>
                <a:effectLst/>
                <a:latin typeface="Times New Roman" panose="02020603050405020304" pitchFamily="18" charset="0"/>
                <a:cs typeface="Times New Roman" panose="02020603050405020304" pitchFamily="18" charset="0"/>
              </a:rPr>
              <a:t>Economic Policy Evaluation: </a:t>
            </a:r>
            <a:r>
              <a:rPr lang="en-US" b="0" i="0" dirty="0">
                <a:solidFill>
                  <a:srgbClr val="374151"/>
                </a:solidFill>
                <a:effectLst/>
                <a:latin typeface="Söhne"/>
              </a:rPr>
              <a:t>Credit ratings provide an independent assessment of a country's economic and financial stability. They can be useful for evaluating a government's economic policies, fiscal discipline, and overall governance. Ratings agencies analyze factors such as economic growth, debt levels, fiscal deficits, political stability, and institutional strength to determine a country's credit rating.</a:t>
            </a:r>
          </a:p>
          <a:p>
            <a:pPr algn="l"/>
            <a:r>
              <a:rPr lang="en-US" b="1" i="0" dirty="0">
                <a:solidFill>
                  <a:srgbClr val="374151"/>
                </a:solidFill>
                <a:effectLst/>
                <a:latin typeface="Times New Roman" panose="02020603050405020304" pitchFamily="18" charset="0"/>
                <a:cs typeface="Times New Roman" panose="02020603050405020304" pitchFamily="18" charset="0"/>
              </a:rPr>
              <a:t>5.Risk Management: </a:t>
            </a:r>
            <a:r>
              <a:rPr lang="en-US" b="0" i="0" dirty="0">
                <a:solidFill>
                  <a:srgbClr val="374151"/>
                </a:solidFill>
                <a:effectLst/>
                <a:latin typeface="Söhne"/>
              </a:rPr>
              <a:t>Credit ratings assist investors and financial institutions in managing risk. Ratings agencies assess the likelihood of a country defaulting on its debt obligations, which helps investors make informed decisions about allocating their capital. Institutions can use these ratings as a benchmark for risk management and to comply with regulatory requirements.</a:t>
            </a:r>
          </a:p>
        </p:txBody>
      </p:sp>
    </p:spTree>
    <p:extLst>
      <p:ext uri="{BB962C8B-B14F-4D97-AF65-F5344CB8AC3E}">
        <p14:creationId xmlns:p14="http://schemas.microsoft.com/office/powerpoint/2010/main" val="377622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13271"/>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TextBox 3">
            <a:extLst>
              <a:ext uri="{FF2B5EF4-FFF2-40B4-BE49-F238E27FC236}">
                <a16:creationId xmlns:a16="http://schemas.microsoft.com/office/drawing/2014/main" id="{92A55654-9F30-E515-BC99-183026EDEC3F}"/>
              </a:ext>
            </a:extLst>
          </p:cNvPr>
          <p:cNvSpPr txBox="1"/>
          <p:nvPr/>
        </p:nvSpPr>
        <p:spPr>
          <a:xfrm flipH="1">
            <a:off x="913466" y="863968"/>
            <a:ext cx="8127897" cy="461665"/>
          </a:xfrm>
          <a:prstGeom prst="rect">
            <a:avLst/>
          </a:prstGeom>
          <a:noFill/>
        </p:spPr>
        <p:txBody>
          <a:bodyPr wrap="square" rtlCol="0">
            <a:spAutoFit/>
          </a:bodyPr>
          <a:lstStyle/>
          <a:p>
            <a:pPr algn="ctr"/>
            <a:r>
              <a:rPr lang="en-US" sz="2400" b="1" dirty="0">
                <a:solidFill>
                  <a:srgbClr val="343541"/>
                </a:solidFill>
                <a:latin typeface="Söhne"/>
              </a:rPr>
              <a:t>D</a:t>
            </a:r>
            <a:r>
              <a:rPr lang="en-US" sz="2400" b="1" i="0" dirty="0">
                <a:solidFill>
                  <a:srgbClr val="343541"/>
                </a:solidFill>
                <a:effectLst/>
                <a:latin typeface="Söhne"/>
              </a:rPr>
              <a:t>eterminants used in evaluation of sovereign rating</a:t>
            </a:r>
            <a:endParaRPr lang="en-I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14859F-D667-07FC-1E59-6CDC0EF376B6}"/>
              </a:ext>
            </a:extLst>
          </p:cNvPr>
          <p:cNvSpPr txBox="1"/>
          <p:nvPr/>
        </p:nvSpPr>
        <p:spPr>
          <a:xfrm>
            <a:off x="989045" y="1325634"/>
            <a:ext cx="8201607" cy="4801314"/>
          </a:xfrm>
          <a:prstGeom prst="rect">
            <a:avLst/>
          </a:prstGeom>
          <a:noFill/>
        </p:spPr>
        <p:txBody>
          <a:bodyPr wrap="square">
            <a:spAutoFit/>
          </a:bodyPr>
          <a:lstStyle/>
          <a:p>
            <a:r>
              <a:rPr lang="en-US" b="0" i="0" dirty="0">
                <a:solidFill>
                  <a:srgbClr val="374151"/>
                </a:solidFill>
                <a:effectLst/>
                <a:latin typeface="Söhne"/>
              </a:rPr>
              <a:t>When evaluating the sovereign rating of a country, credit rating agencies typically consider various determinants to assess the creditworthiness and risk associated with the country's debt obligations.</a:t>
            </a:r>
          </a:p>
          <a:p>
            <a:r>
              <a:rPr lang="en-US" b="0" i="0" dirty="0">
                <a:solidFill>
                  <a:srgbClr val="374151"/>
                </a:solidFill>
                <a:effectLst/>
                <a:latin typeface="Söhne"/>
              </a:rPr>
              <a:t> </a:t>
            </a:r>
          </a:p>
          <a:p>
            <a:pPr marL="342900" indent="-342900">
              <a:buFont typeface="+mj-lt"/>
              <a:buAutoNum type="alphaUcPeriod"/>
            </a:pPr>
            <a:r>
              <a:rPr lang="en-IN" b="1" i="0" dirty="0">
                <a:solidFill>
                  <a:srgbClr val="374151"/>
                </a:solidFill>
                <a:effectLst/>
                <a:latin typeface="Söhne"/>
              </a:rPr>
              <a:t>Economic Indicators</a:t>
            </a:r>
          </a:p>
          <a:p>
            <a:pPr marL="342900" indent="-342900">
              <a:buFont typeface="+mj-lt"/>
              <a:buAutoNum type="alphaUcPeriod"/>
            </a:pPr>
            <a:endParaRPr lang="en-IN" b="1" i="0" dirty="0">
              <a:solidFill>
                <a:srgbClr val="374151"/>
              </a:solidFill>
              <a:effectLst/>
              <a:latin typeface="Söhne"/>
            </a:endParaRPr>
          </a:p>
          <a:p>
            <a:pPr marL="342900" indent="-342900">
              <a:buFont typeface="+mj-lt"/>
              <a:buAutoNum type="alphaUcPeriod"/>
            </a:pPr>
            <a:r>
              <a:rPr lang="en-IN" b="1" i="0" dirty="0">
                <a:solidFill>
                  <a:srgbClr val="374151"/>
                </a:solidFill>
                <a:effectLst/>
                <a:latin typeface="Söhne"/>
              </a:rPr>
              <a:t>Fiscal Performance</a:t>
            </a:r>
          </a:p>
          <a:p>
            <a:pPr marL="342900" indent="-342900">
              <a:buFont typeface="+mj-lt"/>
              <a:buAutoNum type="alphaUcPeriod"/>
            </a:pPr>
            <a:endParaRPr lang="en-IN" b="1" dirty="0">
              <a:solidFill>
                <a:srgbClr val="374151"/>
              </a:solidFill>
              <a:latin typeface="Söhne"/>
            </a:endParaRPr>
          </a:p>
          <a:p>
            <a:pPr marL="342900" indent="-342900">
              <a:buFont typeface="+mj-lt"/>
              <a:buAutoNum type="alphaUcPeriod"/>
            </a:pPr>
            <a:r>
              <a:rPr lang="en-IN" b="1" i="0" dirty="0">
                <a:solidFill>
                  <a:srgbClr val="374151"/>
                </a:solidFill>
                <a:effectLst/>
                <a:latin typeface="Söhne"/>
              </a:rPr>
              <a:t>External Position</a:t>
            </a:r>
          </a:p>
          <a:p>
            <a:pPr marL="342900" indent="-342900">
              <a:buFont typeface="+mj-lt"/>
              <a:buAutoNum type="alphaUcPeriod"/>
            </a:pPr>
            <a:endParaRPr lang="en-IN" b="1" i="0" dirty="0">
              <a:solidFill>
                <a:srgbClr val="374151"/>
              </a:solidFill>
              <a:effectLst/>
              <a:latin typeface="Söhne"/>
            </a:endParaRPr>
          </a:p>
          <a:p>
            <a:pPr marL="342900" indent="-342900">
              <a:buFont typeface="+mj-lt"/>
              <a:buAutoNum type="alphaUcPeriod"/>
            </a:pPr>
            <a:r>
              <a:rPr lang="en-IN" b="1" i="0" dirty="0">
                <a:solidFill>
                  <a:srgbClr val="374151"/>
                </a:solidFill>
                <a:effectLst/>
                <a:latin typeface="Söhne"/>
              </a:rPr>
              <a:t>Political and Institutional Factors</a:t>
            </a:r>
          </a:p>
          <a:p>
            <a:pPr marL="342900" indent="-342900">
              <a:buFont typeface="+mj-lt"/>
              <a:buAutoNum type="alphaUcPeriod"/>
            </a:pPr>
            <a:endParaRPr lang="en-IN" b="1" dirty="0">
              <a:solidFill>
                <a:srgbClr val="374151"/>
              </a:solidFill>
              <a:latin typeface="Söhne"/>
            </a:endParaRPr>
          </a:p>
          <a:p>
            <a:pPr marL="342900" indent="-342900">
              <a:buFont typeface="+mj-lt"/>
              <a:buAutoNum type="alphaUcPeriod"/>
            </a:pPr>
            <a:r>
              <a:rPr lang="en-IN" b="1" i="0" dirty="0">
                <a:solidFill>
                  <a:srgbClr val="374151"/>
                </a:solidFill>
                <a:effectLst/>
                <a:latin typeface="Söhne"/>
              </a:rPr>
              <a:t>Access to Capital Markets</a:t>
            </a:r>
          </a:p>
          <a:p>
            <a:pPr marL="342900" indent="-342900">
              <a:buFont typeface="+mj-lt"/>
              <a:buAutoNum type="alphaUcPeriod"/>
            </a:pPr>
            <a:endParaRPr lang="en-IN" b="1" i="0" dirty="0">
              <a:solidFill>
                <a:srgbClr val="374151"/>
              </a:solidFill>
              <a:effectLst/>
              <a:latin typeface="Söhne"/>
            </a:endParaRPr>
          </a:p>
          <a:p>
            <a:pPr marL="342900" indent="-342900">
              <a:buFont typeface="+mj-lt"/>
              <a:buAutoNum type="alphaUcPeriod"/>
            </a:pPr>
            <a:r>
              <a:rPr lang="en-IN" b="1" i="0" dirty="0">
                <a:solidFill>
                  <a:srgbClr val="374151"/>
                </a:solidFill>
                <a:effectLst/>
                <a:latin typeface="Söhne"/>
              </a:rPr>
              <a:t>Socioeconomic Factors</a:t>
            </a:r>
          </a:p>
          <a:p>
            <a:pPr marL="342900" indent="-342900">
              <a:buFont typeface="+mj-lt"/>
              <a:buAutoNum type="alphaUcPeriod"/>
            </a:pPr>
            <a:endParaRPr lang="en-IN" b="1" dirty="0">
              <a:solidFill>
                <a:srgbClr val="374151"/>
              </a:solidFill>
              <a:latin typeface="Söhne"/>
            </a:endParaRPr>
          </a:p>
          <a:p>
            <a:pPr marL="342900" indent="-342900">
              <a:buFont typeface="+mj-lt"/>
              <a:buAutoNum type="alphaUcPeriod"/>
            </a:pPr>
            <a:r>
              <a:rPr lang="en-IN" b="1" i="0" dirty="0">
                <a:solidFill>
                  <a:srgbClr val="374151"/>
                </a:solidFill>
                <a:effectLst/>
                <a:latin typeface="Söhne"/>
              </a:rPr>
              <a:t>Geopolitical Risks</a:t>
            </a:r>
            <a:endParaRPr lang="en-IN" b="1" dirty="0"/>
          </a:p>
        </p:txBody>
      </p:sp>
    </p:spTree>
    <p:extLst>
      <p:ext uri="{BB962C8B-B14F-4D97-AF65-F5344CB8AC3E}">
        <p14:creationId xmlns:p14="http://schemas.microsoft.com/office/powerpoint/2010/main" val="174471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27992" y="215564"/>
            <a:ext cx="11873045" cy="6496321"/>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graphicFrame>
        <p:nvGraphicFramePr>
          <p:cNvPr id="6" name="Diagram 5">
            <a:extLst>
              <a:ext uri="{FF2B5EF4-FFF2-40B4-BE49-F238E27FC236}">
                <a16:creationId xmlns:a16="http://schemas.microsoft.com/office/drawing/2014/main" id="{5F6A0C23-A5B5-7175-FC0F-71F3B10C0BFE}"/>
              </a:ext>
            </a:extLst>
          </p:cNvPr>
          <p:cNvGraphicFramePr/>
          <p:nvPr>
            <p:extLst>
              <p:ext uri="{D42A27DB-BD31-4B8C-83A1-F6EECF244321}">
                <p14:modId xmlns:p14="http://schemas.microsoft.com/office/powerpoint/2010/main" val="3972500062"/>
              </p:ext>
            </p:extLst>
          </p:nvPr>
        </p:nvGraphicFramePr>
        <p:xfrm>
          <a:off x="2031999" y="719666"/>
          <a:ext cx="9496981"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554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99851"/>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BFBEE6F0-F81C-23BC-BE69-447B11696387}"/>
              </a:ext>
            </a:extLst>
          </p:cNvPr>
          <p:cNvSpPr txBox="1"/>
          <p:nvPr/>
        </p:nvSpPr>
        <p:spPr>
          <a:xfrm>
            <a:off x="447869" y="1119673"/>
            <a:ext cx="8742783" cy="4801314"/>
          </a:xfrm>
          <a:prstGeom prst="rect">
            <a:avLst/>
          </a:prstGeom>
          <a:noFill/>
        </p:spPr>
        <p:txBody>
          <a:bodyPr wrap="square">
            <a:spAutoFit/>
          </a:bodyPr>
          <a:lstStyle/>
          <a:p>
            <a:r>
              <a:rPr lang="en-US" sz="1600" b="0" i="0" dirty="0">
                <a:solidFill>
                  <a:srgbClr val="374151"/>
                </a:solidFill>
                <a:effectLst/>
                <a:latin typeface="Arial" panose="020B0604020202020204" pitchFamily="34" charset="0"/>
                <a:cs typeface="Arial" panose="020B0604020202020204" pitchFamily="34" charset="0"/>
              </a:rPr>
              <a:t>When analyzing sovereign ratings, both</a:t>
            </a:r>
            <a:r>
              <a:rPr lang="en-US" sz="1600" b="1" i="0" dirty="0">
                <a:solidFill>
                  <a:srgbClr val="374151"/>
                </a:solidFill>
                <a:effectLst/>
                <a:latin typeface="Arial" panose="020B0604020202020204" pitchFamily="34" charset="0"/>
                <a:cs typeface="Arial" panose="020B0604020202020204" pitchFamily="34" charset="0"/>
              </a:rPr>
              <a:t> quantitative &amp; qualitative approaches </a:t>
            </a:r>
            <a:r>
              <a:rPr lang="en-US" sz="1600" b="0" i="0" dirty="0">
                <a:solidFill>
                  <a:srgbClr val="374151"/>
                </a:solidFill>
                <a:effectLst/>
                <a:latin typeface="Arial" panose="020B0604020202020204" pitchFamily="34" charset="0"/>
                <a:cs typeface="Arial" panose="020B0604020202020204" pitchFamily="34" charset="0"/>
              </a:rPr>
              <a:t>are commonly used to assess the creditworthiness and risk associated with a particular country. These approaches provide complementary perspectives and help in forming a comprehensive rating opinion.</a:t>
            </a:r>
          </a:p>
          <a:p>
            <a:endParaRPr lang="en-US" sz="1600" dirty="0">
              <a:solidFill>
                <a:srgbClr val="374151"/>
              </a:solidFill>
              <a:latin typeface="Arial" panose="020B0604020202020204" pitchFamily="34" charset="0"/>
              <a:cs typeface="Arial" panose="020B0604020202020204" pitchFamily="34" charset="0"/>
            </a:endParaRPr>
          </a:p>
          <a:p>
            <a:pPr algn="l"/>
            <a:r>
              <a:rPr lang="en-US" sz="1600" b="1" i="0" dirty="0">
                <a:solidFill>
                  <a:srgbClr val="374151"/>
                </a:solidFill>
                <a:effectLst/>
                <a:latin typeface="Arial" panose="020B0604020202020204" pitchFamily="34" charset="0"/>
                <a:cs typeface="Arial" panose="020B0604020202020204" pitchFamily="34" charset="0"/>
              </a:rPr>
              <a:t>Quantitative Approach:</a:t>
            </a:r>
          </a:p>
          <a:p>
            <a:pPr algn="l">
              <a:buFont typeface="+mj-lt"/>
              <a:buAutoNum type="arabicPeriod"/>
            </a:pPr>
            <a:r>
              <a:rPr lang="en-US" sz="1600" b="0" i="0" u="sng" dirty="0">
                <a:solidFill>
                  <a:srgbClr val="374151"/>
                </a:solidFill>
                <a:effectLst/>
                <a:latin typeface="Arial" panose="020B0604020202020204" pitchFamily="34" charset="0"/>
                <a:cs typeface="Arial" panose="020B0604020202020204" pitchFamily="34" charset="0"/>
              </a:rPr>
              <a:t>Economic Indicators: </a:t>
            </a:r>
            <a:r>
              <a:rPr lang="en-US" sz="1600" b="0" i="0" dirty="0">
                <a:solidFill>
                  <a:srgbClr val="374151"/>
                </a:solidFill>
                <a:effectLst/>
                <a:latin typeface="Arial" panose="020B0604020202020204" pitchFamily="34" charset="0"/>
                <a:cs typeface="Arial" panose="020B0604020202020204" pitchFamily="34" charset="0"/>
              </a:rPr>
              <a:t>Quantitative data such as GDP growth rate, inflation rate, unemployment rate, fiscal deficit, current account balance, and debt-to-GDP ratio are analyzed to gauge the economic health and stability of a country. These indicators provide numerical measurements of economic performance and fiscal discipline.</a:t>
            </a:r>
          </a:p>
          <a:p>
            <a:pPr algn="l">
              <a:buFont typeface="+mj-lt"/>
              <a:buAutoNum type="arabicPeriod"/>
            </a:pPr>
            <a:r>
              <a:rPr lang="en-US" sz="1600" b="0" i="0" u="sng" dirty="0">
                <a:solidFill>
                  <a:srgbClr val="374151"/>
                </a:solidFill>
                <a:effectLst/>
                <a:latin typeface="Arial" panose="020B0604020202020204" pitchFamily="34" charset="0"/>
                <a:cs typeface="Arial" panose="020B0604020202020204" pitchFamily="34" charset="0"/>
              </a:rPr>
              <a:t>Financial Metrics: </a:t>
            </a:r>
            <a:r>
              <a:rPr lang="en-US" sz="1600" b="0" i="0" dirty="0">
                <a:solidFill>
                  <a:srgbClr val="374151"/>
                </a:solidFill>
                <a:effectLst/>
                <a:latin typeface="Arial" panose="020B0604020202020204" pitchFamily="34" charset="0"/>
                <a:cs typeface="Arial" panose="020B0604020202020204" pitchFamily="34" charset="0"/>
              </a:rPr>
              <a:t>Financial data related to government revenues, expenditures, budgetary policies, and debt dynamics are assessed. Factors like revenue diversification, government debt affordability, interest payment coverage ratio, and debt maturity profile are considered to evaluate the financial strength and sustainability of a country.</a:t>
            </a:r>
          </a:p>
          <a:p>
            <a:pPr algn="l">
              <a:buFont typeface="+mj-lt"/>
              <a:buAutoNum type="arabicPeriod"/>
            </a:pPr>
            <a:r>
              <a:rPr lang="en-US" sz="1600" b="0" i="0" u="sng" dirty="0">
                <a:solidFill>
                  <a:srgbClr val="374151"/>
                </a:solidFill>
                <a:effectLst/>
                <a:latin typeface="Arial" panose="020B0604020202020204" pitchFamily="34" charset="0"/>
                <a:cs typeface="Arial" panose="020B0604020202020204" pitchFamily="34" charset="0"/>
              </a:rPr>
              <a:t>Historical Performance: </a:t>
            </a:r>
            <a:r>
              <a:rPr lang="en-US" sz="1600" b="0" i="0" dirty="0">
                <a:solidFill>
                  <a:srgbClr val="374151"/>
                </a:solidFill>
                <a:effectLst/>
                <a:latin typeface="Arial" panose="020B0604020202020204" pitchFamily="34" charset="0"/>
                <a:cs typeface="Arial" panose="020B0604020202020204" pitchFamily="34" charset="0"/>
              </a:rPr>
              <a:t>Historical trends and patterns are examined to understand a country's track record in meeting its financial obligations. Analysis of past defaults, repayment delays, or restructuring events helps assess the creditworthiness and repayment capacity of the sovereign.</a:t>
            </a:r>
          </a:p>
          <a:p>
            <a:endParaRPr lang="en-IN" dirty="0"/>
          </a:p>
        </p:txBody>
      </p:sp>
      <p:sp>
        <p:nvSpPr>
          <p:cNvPr id="11" name="TextBox 10">
            <a:extLst>
              <a:ext uri="{FF2B5EF4-FFF2-40B4-BE49-F238E27FC236}">
                <a16:creationId xmlns:a16="http://schemas.microsoft.com/office/drawing/2014/main" id="{1167AC5F-4E1D-4000-30B2-3B387FFCDD8F}"/>
              </a:ext>
            </a:extLst>
          </p:cNvPr>
          <p:cNvSpPr txBox="1"/>
          <p:nvPr/>
        </p:nvSpPr>
        <p:spPr>
          <a:xfrm>
            <a:off x="2808514" y="723900"/>
            <a:ext cx="680201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Sovereign Rating basis</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59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0" y="-140068"/>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7" name="TextBox 6">
            <a:extLst>
              <a:ext uri="{FF2B5EF4-FFF2-40B4-BE49-F238E27FC236}">
                <a16:creationId xmlns:a16="http://schemas.microsoft.com/office/drawing/2014/main" id="{3A6B803C-6F88-0062-6986-AE46A4827D42}"/>
              </a:ext>
            </a:extLst>
          </p:cNvPr>
          <p:cNvSpPr txBox="1"/>
          <p:nvPr/>
        </p:nvSpPr>
        <p:spPr>
          <a:xfrm>
            <a:off x="556181" y="811759"/>
            <a:ext cx="10831398" cy="55399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4. </a:t>
            </a:r>
            <a:r>
              <a:rPr lang="en-US" sz="1600" u="sng" dirty="0">
                <a:latin typeface="Arial" panose="020B0604020202020204" pitchFamily="34" charset="0"/>
                <a:cs typeface="Arial" panose="020B0604020202020204" pitchFamily="34" charset="0"/>
              </a:rPr>
              <a:t>Fiscal Indicators: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Budget deficit: Evaluating the extent to which a government spends more than it collects in revenues.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Revenue and expenditure composition: Analyzing the sources of government revenue and the allocation of public expenditures.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Tax revenues as a percentage of GDP: Assessing the efficiency and effectiveness of the tax system.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5. </a:t>
            </a:r>
            <a:r>
              <a:rPr lang="en-US" sz="1600" u="sng" dirty="0">
                <a:latin typeface="Arial" panose="020B0604020202020204" pitchFamily="34" charset="0"/>
                <a:cs typeface="Arial" panose="020B0604020202020204" pitchFamily="34" charset="0"/>
              </a:rPr>
              <a:t>External Sector Indicators: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Current account balance: Evaluating the country's trade balance and its ability to generate foreign currency.</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Foreign exchange reserves: Assessing the adequacy of reserves to cover external obligations and potential shocks.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Exchange rate stability: Analyzing the volatility and stability of the country's currency.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6. </a:t>
            </a:r>
            <a:r>
              <a:rPr lang="en-US" sz="1600" u="sng" dirty="0">
                <a:latin typeface="Arial" panose="020B0604020202020204" pitchFamily="34" charset="0"/>
                <a:cs typeface="Arial" panose="020B0604020202020204" pitchFamily="34" charset="0"/>
              </a:rPr>
              <a:t>Financial Sector Stability</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Bank non-performing loan (NPL) ratio: Assessing the health of the banking sector and its ability to absorb shocks.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Capital adequacy ratio: Evaluating the financial soundness and resilience of banks.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Regulatory framework: Analyzing the effectiveness of financial sector regulations and supervision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7. </a:t>
            </a:r>
            <a:r>
              <a:rPr lang="en-US" sz="1600" u="sng" dirty="0">
                <a:latin typeface="Arial" panose="020B0604020202020204" pitchFamily="34" charset="0"/>
                <a:cs typeface="Arial" panose="020B0604020202020204" pitchFamily="34" charset="0"/>
              </a:rPr>
              <a:t>Sovereign Credit Spread:</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Analyzing the yield spreads between a country's sovereign bonds and benchmark bonds, such as U.S. Treasury bonds.</a:t>
            </a:r>
          </a:p>
          <a:p>
            <a:pPr algn="l">
              <a:buFont typeface="Arial" panose="020B0604020202020204" pitchFamily="34" charset="0"/>
              <a:buChar char="•"/>
            </a:pPr>
            <a:r>
              <a:rPr lang="en-US" sz="1600" b="0" i="0" dirty="0">
                <a:solidFill>
                  <a:srgbClr val="374151"/>
                </a:solidFill>
                <a:effectLst/>
                <a:latin typeface="Arial" panose="020B0604020202020204" pitchFamily="34" charset="0"/>
                <a:cs typeface="Arial" panose="020B0604020202020204" pitchFamily="34" charset="0"/>
              </a:rPr>
              <a:t>Spreads can indicate market perceptions of credit risk and investor confidence in the country's ability to repay its debt.</a:t>
            </a:r>
          </a:p>
          <a:p>
            <a:endParaRPr lang="en-IN" dirty="0"/>
          </a:p>
        </p:txBody>
      </p:sp>
    </p:spTree>
    <p:extLst>
      <p:ext uri="{BB962C8B-B14F-4D97-AF65-F5344CB8AC3E}">
        <p14:creationId xmlns:p14="http://schemas.microsoft.com/office/powerpoint/2010/main" val="182696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1257</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Bradley Hand ITC</vt:lpstr>
      <vt:lpstr>Calibri</vt:lpstr>
      <vt:lpstr>Calibri Light</vt:lpstr>
      <vt:lpstr>Söhne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40</cp:revision>
  <dcterms:created xsi:type="dcterms:W3CDTF">2022-11-11T08:27:28Z</dcterms:created>
  <dcterms:modified xsi:type="dcterms:W3CDTF">2023-06-29T06:35:08Z</dcterms:modified>
</cp:coreProperties>
</file>